
<file path=[Content_Types].xml><?xml version="1.0" encoding="utf-8"?>
<Types xmlns="http://schemas.openxmlformats.org/package/2006/content-types">
  <Default Extension="xml" ContentType="application/xml"/>
  <Default Extension="svg" ContentType="image/svg+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27"/>
  </p:notesMasterIdLst>
  <p:sldIdLst>
    <p:sldId id="257" r:id="rId2"/>
    <p:sldId id="258" r:id="rId3"/>
    <p:sldId id="260" r:id="rId4"/>
    <p:sldId id="261" r:id="rId5"/>
    <p:sldId id="262" r:id="rId6"/>
    <p:sldId id="263" r:id="rId7"/>
    <p:sldId id="267" r:id="rId8"/>
    <p:sldId id="268" r:id="rId9"/>
    <p:sldId id="264" r:id="rId10"/>
    <p:sldId id="269" r:id="rId11"/>
    <p:sldId id="270" r:id="rId12"/>
    <p:sldId id="265" r:id="rId13"/>
    <p:sldId id="266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E2E1"/>
    <a:srgbClr val="E1E1E1"/>
    <a:srgbClr val="E4AB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70"/>
    <p:restoredTop sz="94632"/>
  </p:normalViewPr>
  <p:slideViewPr>
    <p:cSldViewPr snapToGrid="0" snapToObjects="1">
      <p:cViewPr varScale="1">
        <p:scale>
          <a:sx n="157" d="100"/>
          <a:sy n="157" d="100"/>
        </p:scale>
        <p:origin x="176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0B7E8A-C031-B543-8DB8-38E62F4EB957}" type="datetimeFigureOut">
              <a:rPr lang="en-US" smtClean="0"/>
              <a:t>11/14/19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A21CB1-13C4-C34D-8151-5AB84442B13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225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3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4.sv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4.svg"/><Relationship Id="rId5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g"/><Relationship Id="rId3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3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9DB4F-5AEF-184D-B78E-A0A0E2577F60}" type="datetimeFigureOut">
              <a:rPr lang="en-US" smtClean="0"/>
              <a:t>11/14/19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1887B057-B5A4-4F43-AB01-A9602291C9BE}" type="slidenum">
              <a:rPr lang="en-US" smtClean="0"/>
              <a:t>‹#›</a:t>
            </a:fld>
            <a:endParaRPr lang="en-US" dirty="0"/>
          </a:p>
        </p:txBody>
      </p:sp>
    </p:spTree>
    <p:extLst/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9DB4F-5AEF-184D-B78E-A0A0E2577F60}" type="datetimeFigureOut">
              <a:rPr lang="en-US" smtClean="0"/>
              <a:t>11/14/19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7B057-B5A4-4F43-AB01-A9602291C9BE}" type="slidenum">
              <a:rPr lang="en-US" smtClean="0"/>
              <a:t>‹#›</a:t>
            </a:fld>
            <a:endParaRPr lang="en-US" dirty="0"/>
          </a:p>
        </p:txBody>
      </p:sp>
    </p:spTree>
    <p:extLst/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9DB4F-5AEF-184D-B78E-A0A0E2577F60}" type="datetimeFigureOut">
              <a:rPr lang="en-US" smtClean="0"/>
              <a:t>11/14/19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7B057-B5A4-4F43-AB01-A9602291C9BE}" type="slidenum">
              <a:rPr lang="en-US" smtClean="0"/>
              <a:t>‹#›</a:t>
            </a:fld>
            <a:endParaRPr lang="en-US" dirty="0"/>
          </a:p>
        </p:txBody>
      </p:sp>
    </p:spTree>
    <p:extLst/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Light Cov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F198333D-FF3E-E64D-8889-26B8EFCA26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40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="" xmlns:a16="http://schemas.microsoft.com/office/drawing/2014/main" id="{6495E0F7-BDCD-40B6-ADD2-43E4A94DFE5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85429" y="3138723"/>
            <a:ext cx="4421144" cy="58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595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Light Title slide with picture bor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table, elephant, clothing&#10;&#10;Description automatically generated">
            <a:extLst>
              <a:ext uri="{FF2B5EF4-FFF2-40B4-BE49-F238E27FC236}">
                <a16:creationId xmlns="" xmlns:a16="http://schemas.microsoft.com/office/drawing/2014/main" id="{08427B9D-AAC0-4043-8DC3-58E7B3497D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12192000" cy="6858000"/>
          </a:xfrm>
          <a:custGeom>
            <a:avLst/>
            <a:gdLst>
              <a:gd name="connsiteX0" fmla="*/ 722372 w 12192000"/>
              <a:gd name="connsiteY0" fmla="*/ 587874 h 6858000"/>
              <a:gd name="connsiteX1" fmla="*/ 722372 w 12192000"/>
              <a:gd name="connsiteY1" fmla="*/ 6270127 h 6858000"/>
              <a:gd name="connsiteX2" fmla="*/ 11469630 w 12192000"/>
              <a:gd name="connsiteY2" fmla="*/ 6270127 h 6858000"/>
              <a:gd name="connsiteX3" fmla="*/ 11469630 w 12192000"/>
              <a:gd name="connsiteY3" fmla="*/ 587874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722372" y="587874"/>
                </a:moveTo>
                <a:lnTo>
                  <a:pt x="722372" y="6270127"/>
                </a:lnTo>
                <a:lnTo>
                  <a:pt x="11469630" y="6270127"/>
                </a:lnTo>
                <a:lnTo>
                  <a:pt x="11469630" y="587874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7" name="Graphic 16">
            <a:extLst>
              <a:ext uri="{FF2B5EF4-FFF2-40B4-BE49-F238E27FC236}">
                <a16:creationId xmlns="" xmlns:a16="http://schemas.microsoft.com/office/drawing/2014/main" id="{9840B289-DD9F-42D1-BB13-0675E99B75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5316" y="834553"/>
            <a:ext cx="1325468" cy="174051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DD9CD23F-B20E-499B-9C1E-B99F1B32803A}"/>
              </a:ext>
            </a:extLst>
          </p:cNvPr>
          <p:cNvSpPr/>
          <p:nvPr userDrawn="1"/>
        </p:nvSpPr>
        <p:spPr>
          <a:xfrm>
            <a:off x="11356270" y="5494436"/>
            <a:ext cx="101516" cy="532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Text Placeholder 9">
            <a:extLst>
              <a:ext uri="{FF2B5EF4-FFF2-40B4-BE49-F238E27FC236}">
                <a16:creationId xmlns="" xmlns:a16="http://schemas.microsoft.com/office/drawing/2014/main" id="{C08E0869-9921-1B40-A001-9F36EFAFD2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3611" y="3892527"/>
            <a:ext cx="10073301" cy="1830180"/>
          </a:xfrm>
        </p:spPr>
        <p:txBody>
          <a:bodyPr lIns="0" rIns="0">
            <a:noAutofit/>
          </a:bodyPr>
          <a:lstStyle>
            <a:lvl1pPr marL="0" indent="0">
              <a:lnSpc>
                <a:spcPts val="1400"/>
              </a:lnSpc>
              <a:buFont typeface="+mj-lt"/>
              <a:buNone/>
              <a:defRPr sz="1600" b="0" i="0">
                <a:solidFill>
                  <a:schemeClr val="accent2">
                    <a:lumMod val="50000"/>
                  </a:schemeClr>
                </a:solidFill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presenter’s name, title, division/business unit/organization and date</a:t>
            </a:r>
          </a:p>
          <a:p>
            <a:pPr lvl="0"/>
            <a:endParaRPr lang="en-US" dirty="0"/>
          </a:p>
        </p:txBody>
      </p:sp>
      <p:sp>
        <p:nvSpPr>
          <p:cNvPr id="34" name="Title 10">
            <a:extLst>
              <a:ext uri="{FF2B5EF4-FFF2-40B4-BE49-F238E27FC236}">
                <a16:creationId xmlns="" xmlns:a16="http://schemas.microsoft.com/office/drawing/2014/main" id="{10C122FE-A35D-4D48-9A96-B6651F81A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568" y="2268194"/>
            <a:ext cx="10076344" cy="90998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5" name="Text Placeholder 10">
            <a:extLst>
              <a:ext uri="{FF2B5EF4-FFF2-40B4-BE49-F238E27FC236}">
                <a16:creationId xmlns="" xmlns:a16="http://schemas.microsoft.com/office/drawing/2014/main" id="{A6301C15-7797-A94F-B73F-2D2FFD9046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0568" y="3214300"/>
            <a:ext cx="10076344" cy="416073"/>
          </a:xfrm>
        </p:spPr>
        <p:txBody>
          <a:bodyPr wrap="none" lIns="0">
            <a:noAutofit/>
          </a:bodyPr>
          <a:lstStyle>
            <a:lvl1pPr marL="0" indent="0">
              <a:spcBef>
                <a:spcPts val="0"/>
              </a:spcBef>
              <a:buNone/>
              <a:defRPr sz="24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subtitle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892EBD4F-0442-764D-95B1-7BB4691D116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88AB6B7-FC6F-4EEC-B0F1-9C335F96672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Confidential – © 2019 Oracle Internal/Restricted/Highly Restricted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05F679F-0E14-4249-A487-FC23DA4493B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90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Light Title and 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EFB9E9CD-D1E8-2941-B6E9-04C71E3BFC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37183" y="565663"/>
            <a:ext cx="5854818" cy="31692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D80E6547-E553-8B4C-B613-A55206049B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4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D86EFD9-8225-47A7-9DFF-A350F67E94A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064470" y="2302901"/>
            <a:ext cx="8814062" cy="395562"/>
          </a:xfr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70000"/>
              <a:buFont typeface="Arial" panose="020B0604020202020204" pitchFamily="34" charset="0"/>
              <a:buNone/>
              <a:tabLst/>
              <a:defRPr sz="2400" b="0" i="0">
                <a:solidFill>
                  <a:srgbClr val="4E3629"/>
                </a:solidFill>
                <a:latin typeface="Oracle Sans" panose="020B0503020204020204" pitchFamily="34" charset="0"/>
                <a:ea typeface="Oracle Sans" panose="020B0503020204020204" pitchFamily="34" charset="0"/>
                <a:cs typeface="Oracle Sans" panose="020B0503020204020204" pitchFamily="34" charset="0"/>
              </a:defRPr>
            </a:lvl1pPr>
            <a:lvl2pPr marL="4572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One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99AFAB69-F72F-B44B-BB67-D4480049D8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096" y="783026"/>
            <a:ext cx="10110436" cy="844095"/>
          </a:xfrm>
        </p:spPr>
        <p:txBody>
          <a:bodyPr vert="horz" lIns="0" tIns="45720" rIns="0" bIns="45720" rtlCol="0" anchor="b">
            <a:normAutofit/>
          </a:bodyPr>
          <a:lstStyle>
            <a:lvl1pPr>
              <a:defRPr lang="en-US" sz="2400" b="1" i="0" baseline="0">
                <a:latin typeface="Oracle Sans" panose="020B0503020204020204" pitchFamily="34" charset="0"/>
                <a:ea typeface="+mn-ea"/>
                <a:cs typeface="Oracle Sans" panose="020B0503020204020204" pitchFamily="34" charset="0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en-US" dirty="0"/>
              <a:t>Headline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="" xmlns:a16="http://schemas.microsoft.com/office/drawing/2014/main" id="{85B432C7-6194-C04D-8607-A1DFBA3219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61153" y="2302995"/>
            <a:ext cx="439953" cy="395562"/>
          </a:xfrm>
        </p:spPr>
        <p:txBody>
          <a:bodyPr lIns="0" rIns="0">
            <a:noAutofit/>
          </a:bodyPr>
          <a:lstStyle>
            <a:lvl1pPr algn="ctr">
              <a:defRPr sz="200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="" xmlns:a16="http://schemas.microsoft.com/office/drawing/2014/main" id="{06493D53-065B-674D-B762-76404273F0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61153" y="2822169"/>
            <a:ext cx="439953" cy="395562"/>
          </a:xfrm>
        </p:spPr>
        <p:txBody>
          <a:bodyPr lIns="0" rIns="0">
            <a:noAutofit/>
          </a:bodyPr>
          <a:lstStyle>
            <a:lvl1pPr algn="ctr">
              <a:defRPr sz="200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="" xmlns:a16="http://schemas.microsoft.com/office/drawing/2014/main" id="{DD2FB6D0-D95C-6242-A795-CCD93D8A20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461153" y="3341343"/>
            <a:ext cx="439953" cy="395562"/>
          </a:xfrm>
        </p:spPr>
        <p:txBody>
          <a:bodyPr lIns="0" rIns="0">
            <a:noAutofit/>
          </a:bodyPr>
          <a:lstStyle>
            <a:lvl1pPr algn="ctr">
              <a:defRPr sz="200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="" xmlns:a16="http://schemas.microsoft.com/office/drawing/2014/main" id="{D25DA43B-4E3A-394F-B8B3-16A0A25D88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61153" y="3860517"/>
            <a:ext cx="439953" cy="395562"/>
          </a:xfrm>
        </p:spPr>
        <p:txBody>
          <a:bodyPr lIns="0" rIns="0">
            <a:noAutofit/>
          </a:bodyPr>
          <a:lstStyle>
            <a:lvl1pPr algn="ctr">
              <a:defRPr sz="200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="" xmlns:a16="http://schemas.microsoft.com/office/drawing/2014/main" id="{0EC907BF-0F79-AE40-A0E1-10EDEEBBAE5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61153" y="4379689"/>
            <a:ext cx="439953" cy="395562"/>
          </a:xfrm>
        </p:spPr>
        <p:txBody>
          <a:bodyPr lIns="0" rIns="0">
            <a:noAutofit/>
          </a:bodyPr>
          <a:lstStyle>
            <a:lvl1pPr algn="ctr">
              <a:defRPr sz="200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/>
              <a:t>5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FFFD898F-103C-F14D-85A5-5DFDF32D1E06}"/>
              </a:ext>
            </a:extLst>
          </p:cNvPr>
          <p:cNvSpPr/>
          <p:nvPr userDrawn="1"/>
        </p:nvSpPr>
        <p:spPr>
          <a:xfrm>
            <a:off x="761288" y="1867578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2">
            <a:extLst>
              <a:ext uri="{FF2B5EF4-FFF2-40B4-BE49-F238E27FC236}">
                <a16:creationId xmlns="" xmlns:a16="http://schemas.microsoft.com/office/drawing/2014/main" id="{53E966DA-E5B9-074E-B0AA-F5451AF51BA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2064470" y="2822098"/>
            <a:ext cx="8814062" cy="395562"/>
          </a:xfr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70000"/>
              <a:buFont typeface="Arial" panose="020B0604020202020204" pitchFamily="34" charset="0"/>
              <a:buNone/>
              <a:tabLst/>
              <a:defRPr sz="2400" b="0" i="0">
                <a:solidFill>
                  <a:srgbClr val="4E3629"/>
                </a:solidFill>
                <a:latin typeface="Oracle Sans" panose="020B0503020204020204" pitchFamily="34" charset="0"/>
                <a:ea typeface="Oracle Sans" panose="020B0503020204020204" pitchFamily="34" charset="0"/>
                <a:cs typeface="Oracle Sans" panose="020B0503020204020204" pitchFamily="34" charset="0"/>
              </a:defRPr>
            </a:lvl1pPr>
            <a:lvl2pPr marL="4572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Two</a:t>
            </a:r>
          </a:p>
          <a:p>
            <a:pPr lvl="0"/>
            <a:endParaRPr lang="en-US" dirty="0"/>
          </a:p>
        </p:txBody>
      </p:sp>
      <p:sp>
        <p:nvSpPr>
          <p:cNvPr id="20" name="Text Placeholder 2">
            <a:extLst>
              <a:ext uri="{FF2B5EF4-FFF2-40B4-BE49-F238E27FC236}">
                <a16:creationId xmlns="" xmlns:a16="http://schemas.microsoft.com/office/drawing/2014/main" id="{35FDD008-E0E6-4746-AB5B-78D012E92B2E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064470" y="3341295"/>
            <a:ext cx="8814062" cy="395562"/>
          </a:xfr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70000"/>
              <a:buFont typeface="Arial" panose="020B0604020202020204" pitchFamily="34" charset="0"/>
              <a:buNone/>
              <a:tabLst/>
              <a:defRPr sz="2400" b="0" i="0">
                <a:solidFill>
                  <a:srgbClr val="4E3629"/>
                </a:solidFill>
                <a:latin typeface="Oracle Sans" panose="020B0503020204020204" pitchFamily="34" charset="0"/>
                <a:ea typeface="Oracle Sans" panose="020B0503020204020204" pitchFamily="34" charset="0"/>
                <a:cs typeface="Oracle Sans" panose="020B0503020204020204" pitchFamily="34" charset="0"/>
              </a:defRPr>
            </a:lvl1pPr>
            <a:lvl2pPr marL="4572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Three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="" xmlns:a16="http://schemas.microsoft.com/office/drawing/2014/main" id="{A5DE72B7-8353-7C47-A8C2-69DED713D179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2064470" y="3860492"/>
            <a:ext cx="8814062" cy="395562"/>
          </a:xfr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70000"/>
              <a:buFont typeface="Arial" panose="020B0604020202020204" pitchFamily="34" charset="0"/>
              <a:buNone/>
              <a:tabLst/>
              <a:defRPr sz="2400" b="0" i="0">
                <a:solidFill>
                  <a:srgbClr val="4E3629"/>
                </a:solidFill>
                <a:latin typeface="Oracle Sans" panose="020B0503020204020204" pitchFamily="34" charset="0"/>
                <a:ea typeface="Oracle Sans" panose="020B0503020204020204" pitchFamily="34" charset="0"/>
                <a:cs typeface="Oracle Sans" panose="020B0503020204020204" pitchFamily="34" charset="0"/>
              </a:defRPr>
            </a:lvl1pPr>
            <a:lvl2pPr marL="4572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Four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="" xmlns:a16="http://schemas.microsoft.com/office/drawing/2014/main" id="{6D1BD307-5E4B-9647-A402-54CF30BEC3C6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2064470" y="4379689"/>
            <a:ext cx="8814062" cy="395562"/>
          </a:xfr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70000"/>
              <a:buFont typeface="Arial" panose="020B0604020202020204" pitchFamily="34" charset="0"/>
              <a:buNone/>
              <a:tabLst/>
              <a:defRPr sz="2400" b="0" i="0">
                <a:solidFill>
                  <a:srgbClr val="4E3629"/>
                </a:solidFill>
                <a:latin typeface="Oracle Sans" panose="020B0503020204020204" pitchFamily="34" charset="0"/>
                <a:ea typeface="Oracle Sans" panose="020B0503020204020204" pitchFamily="34" charset="0"/>
                <a:cs typeface="Oracle Sans" panose="020B0503020204020204" pitchFamily="34" charset="0"/>
              </a:defRPr>
            </a:lvl1pPr>
            <a:lvl2pPr marL="4572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Five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67138000-7156-634F-A6D0-6F769025238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FEAAAFB-2FCD-498D-B547-AC9CE371CCC4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 dirty="0"/>
              <a:t>Confidential – © 2019 Oracle Internal/Restricted/Highly Restricted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EF62BB0-137B-434F-A197-25B5626B0347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Light Title-only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EFB9E9CD-D1E8-2941-B6E9-04C71E3BFC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37183" y="4508411"/>
            <a:ext cx="5854818" cy="23419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D80E6547-E553-8B4C-B613-A55206049B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4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7B599F-269A-4E45-BB4E-31A49D2385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096" y="783026"/>
            <a:ext cx="9887834" cy="844095"/>
          </a:xfrm>
        </p:spPr>
        <p:txBody>
          <a:bodyPr vert="horz" lIns="0" tIns="45720" rIns="0" bIns="45720" rtlCol="0" anchor="b">
            <a:noAutofit/>
          </a:bodyPr>
          <a:lstStyle>
            <a:lvl1pPr>
              <a:defRPr lang="en-US" sz="2400" b="1" i="0" baseline="0">
                <a:latin typeface="Oracle Sans" panose="020B0503020204020204" pitchFamily="34" charset="0"/>
                <a:ea typeface="+mn-ea"/>
                <a:cs typeface="Oracle Sans" panose="020B0503020204020204" pitchFamily="34" charset="0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en-US" dirty="0"/>
              <a:t>Title-Only Layout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324354AA-8715-3B44-8031-FEACECD4374F}"/>
              </a:ext>
            </a:extLst>
          </p:cNvPr>
          <p:cNvSpPr/>
          <p:nvPr userDrawn="1"/>
        </p:nvSpPr>
        <p:spPr>
          <a:xfrm>
            <a:off x="768096" y="1867578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1C190DBB-69E8-094F-9F7D-5D6A482AA9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01AD6C94-D81A-4373-BA17-63D490F7AB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Confidential – © 2019 Oracle Internal/Restricted/Highly Restricted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9D2233A9-8B36-4159-8975-F1366CB54CD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26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Light Thank you 2">
    <p:bg>
      <p:bgPr>
        <a:solidFill>
          <a:srgbClr val="723E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>
            <a:extLst>
              <a:ext uri="{FF2B5EF4-FFF2-40B4-BE49-F238E27FC236}">
                <a16:creationId xmlns="" xmlns:a16="http://schemas.microsoft.com/office/drawing/2014/main" id="{7E9993A3-6C44-3E43-901B-8B5EA2ACF6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9A101D4-18B6-9A46-8025-E830A44D3C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12" name="Text Placeholder 26">
            <a:extLst>
              <a:ext uri="{FF2B5EF4-FFF2-40B4-BE49-F238E27FC236}">
                <a16:creationId xmlns="" xmlns:a16="http://schemas.microsoft.com/office/drawing/2014/main" id="{CD757BAF-41C4-7642-A4DE-49E96BDAD7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8095" y="2346183"/>
            <a:ext cx="4257726" cy="2242890"/>
          </a:xfrm>
        </p:spPr>
        <p:txBody>
          <a:bodyPr lIns="0" anchor="ctr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4000" b="0" i="0">
                <a:solidFill>
                  <a:schemeClr val="bg1"/>
                </a:solidFill>
                <a:latin typeface="Georgia" panose="02040502050405020303" pitchFamily="18" charset="0"/>
                <a:cs typeface="Oracle Sans" panose="020B0503020204020204" pitchFamily="34" charset="0"/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  <p:sp>
        <p:nvSpPr>
          <p:cNvPr id="15" name="Text Placeholder 26">
            <a:extLst>
              <a:ext uri="{FF2B5EF4-FFF2-40B4-BE49-F238E27FC236}">
                <a16:creationId xmlns="" xmlns:a16="http://schemas.microsoft.com/office/drawing/2014/main" id="{63FD2FE0-050F-8C48-9CCE-7426577AFA9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8095" y="5239646"/>
            <a:ext cx="4257726" cy="249346"/>
          </a:xfrm>
        </p:spPr>
        <p:txBody>
          <a:bodyPr lIns="0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1400" b="1" i="0">
                <a:solidFill>
                  <a:schemeClr val="bg1"/>
                </a:solidFill>
                <a:latin typeface="Oracle Sans" panose="020B0503020204020204" pitchFamily="34" charset="0"/>
                <a:cs typeface="Oracle Sans" panose="020B0503020204020204" pitchFamily="34" charset="0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16" name="Text Placeholder 26">
            <a:extLst>
              <a:ext uri="{FF2B5EF4-FFF2-40B4-BE49-F238E27FC236}">
                <a16:creationId xmlns="" xmlns:a16="http://schemas.microsoft.com/office/drawing/2014/main" id="{9B9976F2-AC01-0B48-8E64-DD931422FA0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8095" y="5564669"/>
            <a:ext cx="4257726" cy="528567"/>
          </a:xfrm>
        </p:spPr>
        <p:txBody>
          <a:bodyPr lIns="0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76E9DA60-A8F5-5C46-87BD-583E2F3FB50A}"/>
              </a:ext>
            </a:extLst>
          </p:cNvPr>
          <p:cNvSpPr/>
          <p:nvPr userDrawn="1"/>
        </p:nvSpPr>
        <p:spPr>
          <a:xfrm>
            <a:off x="768096" y="4829530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4">
            <a:extLst>
              <a:ext uri="{FF2B5EF4-FFF2-40B4-BE49-F238E27FC236}">
                <a16:creationId xmlns="" xmlns:a16="http://schemas.microsoft.com/office/drawing/2014/main" id="{8DA1F36F-A66E-2744-9B9A-0F241EF7D8E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-786"/>
            <a:ext cx="6096000" cy="6858000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CD5DCFC1-0F99-EB42-9252-693A872EE5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="" xmlns:a16="http://schemas.microsoft.com/office/drawing/2014/main" id="{F727DC7F-5A5A-4C5E-9803-014AD28FF47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Confidential – © 2019 Oracle Internal/Restricted/Highly Restricted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0FF94833-4AC2-476E-A6DE-A03E7A4DDD8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64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9DB4F-5AEF-184D-B78E-A0A0E2577F60}" type="datetimeFigureOut">
              <a:rPr lang="en-US" smtClean="0"/>
              <a:t>11/14/19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7B057-B5A4-4F43-AB01-A9602291C9BE}" type="slidenum">
              <a:rPr lang="en-US" smtClean="0"/>
              <a:t>‹#›</a:t>
            </a:fld>
            <a:endParaRPr lang="en-US" dirty="0"/>
          </a:p>
        </p:txBody>
      </p:sp>
    </p:spTree>
    <p:extLst/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C89DB4F-5AEF-184D-B78E-A0A0E2577F60}" type="datetimeFigureOut">
              <a:rPr lang="en-US" smtClean="0"/>
              <a:t>11/14/19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1887B057-B5A4-4F43-AB01-A9602291C9BE}" type="slidenum">
              <a:rPr lang="en-US" smtClean="0"/>
              <a:t>‹#›</a:t>
            </a:fld>
            <a:endParaRPr lang="en-US" dirty="0"/>
          </a:p>
        </p:txBody>
      </p:sp>
    </p:spTree>
    <p:extLst/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9DB4F-5AEF-184D-B78E-A0A0E2577F60}" type="datetimeFigureOut">
              <a:rPr lang="en-US" smtClean="0"/>
              <a:t>11/14/19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7B057-B5A4-4F43-AB01-A9602291C9BE}" type="slidenum">
              <a:rPr lang="en-US" smtClean="0"/>
              <a:t>‹#›</a:t>
            </a:fld>
            <a:endParaRPr lang="en-US" dirty="0"/>
          </a:p>
        </p:txBody>
      </p:sp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9DB4F-5AEF-184D-B78E-A0A0E2577F60}" type="datetimeFigureOut">
              <a:rPr lang="en-US" smtClean="0"/>
              <a:t>11/14/19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7B057-B5A4-4F43-AB01-A9602291C9B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9DB4F-5AEF-184D-B78E-A0A0E2577F60}" type="datetimeFigureOut">
              <a:rPr lang="en-US" smtClean="0"/>
              <a:t>11/14/19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7B057-B5A4-4F43-AB01-A9602291C9B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/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9DB4F-5AEF-184D-B78E-A0A0E2577F60}" type="datetimeFigureOut">
              <a:rPr lang="en-US" smtClean="0"/>
              <a:t>11/14/19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7B057-B5A4-4F43-AB01-A9602291C9BE}" type="slidenum">
              <a:rPr lang="en-US" smtClean="0"/>
              <a:t>‹#›</a:t>
            </a:fld>
            <a:endParaRPr lang="en-US" dirty="0"/>
          </a:p>
        </p:txBody>
      </p:sp>
    </p:spTree>
    <p:extLst/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9DB4F-5AEF-184D-B78E-A0A0E2577F60}" type="datetimeFigureOut">
              <a:rPr lang="en-US" smtClean="0"/>
              <a:t>11/14/19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7B057-B5A4-4F43-AB01-A9602291C9BE}" type="slidenum">
              <a:rPr lang="en-US" smtClean="0"/>
              <a:t>‹#›</a:t>
            </a:fld>
            <a:endParaRPr lang="en-US" dirty="0"/>
          </a:p>
        </p:txBody>
      </p:sp>
    </p:spTree>
    <p:extLst/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9DB4F-5AEF-184D-B78E-A0A0E2577F60}" type="datetimeFigureOut">
              <a:rPr lang="en-US" smtClean="0"/>
              <a:t>11/14/19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7B057-B5A4-4F43-AB01-A9602291C9BE}" type="slidenum">
              <a:rPr lang="en-US" smtClean="0"/>
              <a:t>‹#›</a:t>
            </a:fld>
            <a:endParaRPr lang="en-US" dirty="0"/>
          </a:p>
        </p:txBody>
      </p:sp>
    </p:spTree>
    <p:extLst/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8" Type="http://schemas.openxmlformats.org/officeDocument/2006/relationships/image" Target="../media/image2.png"/><Relationship Id="rId19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CC89DB4F-5AEF-184D-B78E-A0A0E2577F60}" type="datetimeFigureOut">
              <a:rPr lang="en-US" smtClean="0"/>
              <a:t>11/14/19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8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9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1887B057-B5A4-4F43-AB01-A9602291C9B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482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4.png"/><Relationship Id="rId3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2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3908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7CAD22-833A-BB4A-90D2-9BCAA319B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Suggested Usability Test Actions</a:t>
            </a:r>
            <a:endParaRPr lang="en-US" cap="non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470FD5E-5909-4FC8-9BD0-6F7901A902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Confidential – © 2019 Oracle </a:t>
            </a:r>
            <a:r>
              <a:rPr lang="en-US" dirty="0" smtClean="0"/>
              <a:t>Internal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9E8530A-883F-E944-B205-7A536F19D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68096" y="6295597"/>
            <a:ext cx="386443" cy="253523"/>
          </a:xfrm>
        </p:spPr>
        <p:txBody>
          <a:bodyPr/>
          <a:lstStyle/>
          <a:p>
            <a:fld id="{7C371504-33D9-B044-8C50-620C44A06CB1}" type="slidenum">
              <a:rPr lang="en-US" b="0" smtClean="0">
                <a:solidFill>
                  <a:schemeClr val="tx1"/>
                </a:solidFill>
                <a:latin typeface="Georgia" charset="0"/>
                <a:ea typeface="Georgia" charset="0"/>
                <a:cs typeface="Georgia" charset="0"/>
              </a:rPr>
              <a:pPr/>
              <a:t>10</a:t>
            </a:fld>
            <a:endParaRPr lang="en-US" b="0" dirty="0">
              <a:solidFill>
                <a:schemeClr val="tx1"/>
              </a:solidFill>
              <a:latin typeface="Georgia" charset="0"/>
              <a:ea typeface="Georgia" charset="0"/>
              <a:cs typeface="Georgia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768095" y="2288559"/>
            <a:ext cx="9887835" cy="3360372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Oracle Sans Light" charset="0"/>
                <a:ea typeface="Oracle Sans Light" charset="0"/>
                <a:cs typeface="Oracle Sans Light" charset="0"/>
              </a:rPr>
              <a:t>How important is “Support” vs an icon? Are we wasting too much of the users time asking them to find support through an icon vs naming it? </a:t>
            </a:r>
          </a:p>
          <a:p>
            <a:r>
              <a:rPr lang="en-US" dirty="0" smtClean="0">
                <a:latin typeface="Oracle Sans Light" charset="0"/>
                <a:ea typeface="Oracle Sans Light" charset="0"/>
                <a:cs typeface="Oracle Sans Light" charset="0"/>
              </a:rPr>
              <a:t>During usability test, ask user to submit support request. Gauge on speed, perception of speed and ask user to select a favorite.</a:t>
            </a:r>
          </a:p>
        </p:txBody>
      </p:sp>
    </p:spTree>
    <p:extLst>
      <p:ext uri="{BB962C8B-B14F-4D97-AF65-F5344CB8AC3E}">
        <p14:creationId xmlns:p14="http://schemas.microsoft.com/office/powerpoint/2010/main" val="2866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FBF08097-C8AC-4C49-81E0-E3CD1AD56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Areas of Comparison</a:t>
            </a:r>
            <a:endParaRPr lang="en-US" cap="none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3AA26AD-60B2-0C4B-B406-28961F4E4E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50000"/>
                    <a:alpha val="40000"/>
                  </a:schemeClr>
                </a:solidFill>
              </a:rPr>
              <a:t>1</a:t>
            </a:r>
            <a:endParaRPr lang="en-US" dirty="0">
              <a:solidFill>
                <a:schemeClr val="accent2">
                  <a:lumMod val="50000"/>
                  <a:alpha val="40000"/>
                </a:schemeClr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D53D1CD-AF6F-AB41-A248-F132F08A2B9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50000"/>
                    <a:alpha val="40000"/>
                  </a:schemeClr>
                </a:solidFill>
              </a:rPr>
              <a:t>2</a:t>
            </a:r>
            <a:endParaRPr lang="en-US" dirty="0">
              <a:solidFill>
                <a:schemeClr val="accent2">
                  <a:lumMod val="50000"/>
                  <a:alpha val="40000"/>
                </a:schemeClr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03309067-4E8F-E243-81FC-305E54A19C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F38FF45F-1146-4C49-ACBB-12902DF36C4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>
                    <a:lumMod val="50000"/>
                    <a:alpha val="40000"/>
                  </a:schemeClr>
                </a:solidFill>
              </a:rPr>
              <a:t>4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6A1BBE09-B3BB-D349-9BFE-1FA55951F4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>
                    <a:lumMod val="50000"/>
                    <a:alpha val="40000"/>
                  </a:schemeClr>
                </a:solidFill>
              </a:rPr>
              <a:t>5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="" xmlns:a16="http://schemas.microsoft.com/office/drawing/2014/main" id="{E02C68B2-2A22-6842-AFF5-B86DD32DA028}"/>
              </a:ext>
            </a:extLst>
          </p:cNvPr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rPr lang="en-US" dirty="0">
                <a:solidFill>
                  <a:srgbClr val="4E3629">
                    <a:alpha val="40000"/>
                  </a:srgbClr>
                </a:solidFill>
              </a:rPr>
              <a:t>Support Requests in Header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="" xmlns:a16="http://schemas.microsoft.com/office/drawing/2014/main" id="{FCD5F1C4-4E16-A64E-B002-0F24E841636E}"/>
              </a:ext>
            </a:extLst>
          </p:cNvPr>
          <p:cNvSpPr>
            <a:spLocks noGrp="1"/>
          </p:cNvSpPr>
          <p:nvPr>
            <p:ph type="body" idx="17"/>
          </p:nvPr>
        </p:nvSpPr>
        <p:spPr/>
        <p:txBody>
          <a:bodyPr/>
          <a:lstStyle/>
          <a:p>
            <a:r>
              <a:rPr lang="en-US" dirty="0"/>
              <a:t>Support Requests </a:t>
            </a:r>
            <a:r>
              <a:rPr lang="en-US" dirty="0" smtClean="0"/>
              <a:t>Dropdowns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="" xmlns:a16="http://schemas.microsoft.com/office/drawing/2014/main" id="{8CF77E92-6B2E-9F46-A561-D71CB6740DDD}"/>
              </a:ext>
            </a:extLst>
          </p:cNvPr>
          <p:cNvSpPr>
            <a:spLocks noGrp="1"/>
          </p:cNvSpPr>
          <p:nvPr>
            <p:ph type="body" idx="18"/>
          </p:nvPr>
        </p:nvSpPr>
        <p:spPr/>
        <p:txBody>
          <a:bodyPr/>
          <a:lstStyle/>
          <a:p>
            <a:r>
              <a:rPr lang="en-US" dirty="0">
                <a:solidFill>
                  <a:srgbClr val="4E3629">
                    <a:alpha val="40000"/>
                  </a:srgbClr>
                </a:solidFill>
              </a:rPr>
              <a:t>Support Requests List View</a:t>
            </a:r>
          </a:p>
          <a:p>
            <a:endParaRPr lang="en-US" dirty="0">
              <a:solidFill>
                <a:srgbClr val="4E3629">
                  <a:alpha val="40000"/>
                </a:srgbClr>
              </a:solidFill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="" xmlns:a16="http://schemas.microsoft.com/office/drawing/2014/main" id="{B78BB0D7-6780-E54D-BCBA-9FC4E88F1A6A}"/>
              </a:ext>
            </a:extLst>
          </p:cNvPr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r>
              <a:rPr lang="en-US" dirty="0">
                <a:solidFill>
                  <a:srgbClr val="4E3629">
                    <a:alpha val="40000"/>
                  </a:srgbClr>
                </a:solidFill>
              </a:rPr>
              <a:t>Support Request Detail View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="" xmlns:a16="http://schemas.microsoft.com/office/drawing/2014/main" id="{B3314F86-522F-4C69-BAB3-BDB0C99DBC3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 dirty="0"/>
              <a:t>Confidential – © 2019 Oracle </a:t>
            </a:r>
            <a:r>
              <a:rPr lang="en-US" dirty="0" smtClean="0"/>
              <a:t>Internal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AD988BF4-4D5C-D546-B5F1-A6E4D35B43BD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>
          <a:xfrm>
            <a:off x="768096" y="6272784"/>
            <a:ext cx="386443" cy="272377"/>
          </a:xfrm>
        </p:spPr>
        <p:txBody>
          <a:bodyPr/>
          <a:lstStyle/>
          <a:p>
            <a:fld id="{7C371504-33D9-B044-8C50-620C44A06CB1}" type="slidenum">
              <a:rPr lang="en-US" b="0" smtClean="0">
                <a:solidFill>
                  <a:schemeClr val="tx1"/>
                </a:solidFill>
                <a:latin typeface="Georgia" charset="0"/>
                <a:ea typeface="Georgia" charset="0"/>
                <a:cs typeface="Georgia" charset="0"/>
              </a:rPr>
              <a:pPr/>
              <a:t>11</a:t>
            </a:fld>
            <a:endParaRPr lang="en-US" b="0" dirty="0">
              <a:solidFill>
                <a:schemeClr val="tx1"/>
              </a:solidFill>
              <a:latin typeface="Georgia" charset="0"/>
              <a:ea typeface="Georgia" charset="0"/>
              <a:cs typeface="Georgia" charset="0"/>
            </a:endParaRPr>
          </a:p>
        </p:txBody>
      </p:sp>
      <p:sp>
        <p:nvSpPr>
          <p:cNvPr id="17" name="Text Placeholder 10">
            <a:extLst>
              <a:ext uri="{FF2B5EF4-FFF2-40B4-BE49-F238E27FC236}">
                <a16:creationId xmlns="" xmlns:a16="http://schemas.microsoft.com/office/drawing/2014/main" id="{FCD5F1C4-4E16-A64E-B002-0F24E841636E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2064470" y="2302995"/>
            <a:ext cx="8814062" cy="395562"/>
          </a:xfrm>
        </p:spPr>
        <p:txBody>
          <a:bodyPr/>
          <a:lstStyle/>
          <a:p>
            <a:r>
              <a:rPr lang="en-US" dirty="0" smtClean="0">
                <a:solidFill>
                  <a:srgbClr val="4E3629">
                    <a:alpha val="40000"/>
                  </a:srgbClr>
                </a:solidFill>
              </a:rPr>
              <a:t>Homepage</a:t>
            </a:r>
            <a:endParaRPr lang="en-US" dirty="0">
              <a:solidFill>
                <a:srgbClr val="4E3629">
                  <a:alpha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92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7CAD22-833A-BB4A-90D2-9BCAA319B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Oracle Cloud Console Support Dropdown</a:t>
            </a:r>
            <a:endParaRPr lang="en-US" cap="non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470FD5E-5909-4FC8-9BD0-6F7901A902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Confidential – © 2019 Oracle </a:t>
            </a:r>
            <a:r>
              <a:rPr lang="en-US" dirty="0" smtClean="0"/>
              <a:t>Internal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9E8530A-883F-E944-B205-7A536F19D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68096" y="6295597"/>
            <a:ext cx="386443" cy="253523"/>
          </a:xfrm>
        </p:spPr>
        <p:txBody>
          <a:bodyPr/>
          <a:lstStyle/>
          <a:p>
            <a:fld id="{7C371504-33D9-B044-8C50-620C44A06CB1}" type="slidenum">
              <a:rPr lang="en-US" b="0" smtClean="0">
                <a:solidFill>
                  <a:schemeClr val="tx1"/>
                </a:solidFill>
                <a:latin typeface="Georgia" charset="0"/>
                <a:ea typeface="Georgia" charset="0"/>
                <a:cs typeface="Georgia" charset="0"/>
              </a:rPr>
              <a:pPr/>
              <a:t>12</a:t>
            </a:fld>
            <a:endParaRPr lang="en-US" b="0" dirty="0">
              <a:solidFill>
                <a:schemeClr val="tx1"/>
              </a:solidFill>
              <a:latin typeface="Georgia" charset="0"/>
              <a:ea typeface="Georgia" charset="0"/>
              <a:cs typeface="Georgia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96" y="2085316"/>
            <a:ext cx="2125707" cy="4121492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3238648" y="2085316"/>
            <a:ext cx="7417282" cy="4121492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Selecting the question mark, the user is presented with two categories and twelve navigable options. </a:t>
            </a:r>
          </a:p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The two categories present as ’Help’ and ‘Support’. Is this separation needed?</a:t>
            </a:r>
          </a:p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What is the difference between ’Create Support Request’ and ‘Contact Support’?</a:t>
            </a:r>
          </a:p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Is there data out there that would warrant an ‘Adding users and groups’ as such a popular topic it should be separated from the general ‘Documentation home’?</a:t>
            </a:r>
          </a:p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While not labeled as such, the two categories are essentially, self help, and you help me. A third category is arguably being added here under “Help” which is a learning category. A teach me category.</a:t>
            </a:r>
          </a:p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Are all the options justifiable? For example, “Live Chat” is listed twice.</a:t>
            </a:r>
            <a:endParaRPr lang="en-US" sz="1800" dirty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963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7CAD22-833A-BB4A-90D2-9BCAA319B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Amazon Web Services Support Dropdown</a:t>
            </a:r>
            <a:endParaRPr lang="en-US" cap="non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470FD5E-5909-4FC8-9BD0-6F7901A902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Confidential – © 2019 Oracle </a:t>
            </a:r>
            <a:r>
              <a:rPr lang="en-US" dirty="0" smtClean="0"/>
              <a:t>Internal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9E8530A-883F-E944-B205-7A536F19D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68096" y="6295597"/>
            <a:ext cx="386443" cy="253523"/>
          </a:xfrm>
        </p:spPr>
        <p:txBody>
          <a:bodyPr/>
          <a:lstStyle/>
          <a:p>
            <a:fld id="{7C371504-33D9-B044-8C50-620C44A06CB1}" type="slidenum">
              <a:rPr lang="en-US" b="0" smtClean="0">
                <a:solidFill>
                  <a:schemeClr val="tx1"/>
                </a:solidFill>
                <a:latin typeface="Georgia" charset="0"/>
                <a:ea typeface="Georgia" charset="0"/>
                <a:cs typeface="Georgia" charset="0"/>
              </a:rPr>
              <a:pPr/>
              <a:t>13</a:t>
            </a:fld>
            <a:endParaRPr lang="en-US" b="0" dirty="0">
              <a:solidFill>
                <a:schemeClr val="tx1"/>
              </a:solidFill>
              <a:latin typeface="Georgia" charset="0"/>
              <a:ea typeface="Georgia" charset="0"/>
              <a:cs typeface="Georgia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96" y="2180161"/>
            <a:ext cx="1879600" cy="287655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3022006" y="2180160"/>
            <a:ext cx="7894233" cy="3353373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Amazon Web Services limits their support dropdown to 5 items.</a:t>
            </a:r>
          </a:p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’Support Center’ is not intuitive but is discoverable. If the user selects this option, it can be assumed they will be presented with a new page that will allow support actions to be taken.</a:t>
            </a:r>
          </a:p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Forums would indicate a community action to seek help from other users.</a:t>
            </a:r>
          </a:p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Documentation falls under the previously mentioned self help category.</a:t>
            </a:r>
          </a:p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Training reflects the third category of support, the teach me category.</a:t>
            </a:r>
          </a:p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Other resources might be the most ambiguous option but remains discoverable upon selection</a:t>
            </a:r>
          </a:p>
        </p:txBody>
      </p:sp>
    </p:spTree>
    <p:extLst>
      <p:ext uri="{BB962C8B-B14F-4D97-AF65-F5344CB8AC3E}">
        <p14:creationId xmlns:p14="http://schemas.microsoft.com/office/powerpoint/2010/main" val="28850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7CAD22-833A-BB4A-90D2-9BCAA319B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Suggested Usability Test Actions</a:t>
            </a:r>
            <a:endParaRPr lang="en-US" cap="non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470FD5E-5909-4FC8-9BD0-6F7901A902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Confidential – © 2019 Oracle </a:t>
            </a:r>
            <a:r>
              <a:rPr lang="en-US" dirty="0" smtClean="0"/>
              <a:t>Internal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9E8530A-883F-E944-B205-7A536F19D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68096" y="6295597"/>
            <a:ext cx="386443" cy="253523"/>
          </a:xfrm>
        </p:spPr>
        <p:txBody>
          <a:bodyPr/>
          <a:lstStyle/>
          <a:p>
            <a:fld id="{7C371504-33D9-B044-8C50-620C44A06CB1}" type="slidenum">
              <a:rPr lang="en-US" b="0" smtClean="0">
                <a:solidFill>
                  <a:schemeClr val="tx1"/>
                </a:solidFill>
                <a:latin typeface="Georgia" charset="0"/>
                <a:ea typeface="Georgia" charset="0"/>
                <a:cs typeface="Georgia" charset="0"/>
              </a:rPr>
              <a:pPr/>
              <a:t>14</a:t>
            </a:fld>
            <a:endParaRPr lang="en-US" b="0" dirty="0">
              <a:solidFill>
                <a:schemeClr val="tx1"/>
              </a:solidFill>
              <a:latin typeface="Georgia" charset="0"/>
              <a:ea typeface="Georgia" charset="0"/>
              <a:cs typeface="Georgia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768095" y="2288559"/>
            <a:ext cx="9887835" cy="3360372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Oracle Sans Light" charset="0"/>
                <a:ea typeface="Oracle Sans Light" charset="0"/>
                <a:cs typeface="Oracle Sans Light" charset="0"/>
              </a:rPr>
              <a:t>Interview our users to develop a persona. Are these users looking for self help, help me, or teaching/learning. Knowing this will raise customer satisfaction when we present the right choices in order to match their wishes.</a:t>
            </a:r>
          </a:p>
          <a:p>
            <a:r>
              <a:rPr lang="en-US" dirty="0" smtClean="0">
                <a:latin typeface="Oracle Sans Light" charset="0"/>
                <a:ea typeface="Oracle Sans Light" charset="0"/>
                <a:cs typeface="Oracle Sans Light" charset="0"/>
              </a:rPr>
              <a:t>Ask during usability test to see which list users prefer, more or less options.</a:t>
            </a:r>
          </a:p>
          <a:p>
            <a:endParaRPr lang="en-US" dirty="0" smtClean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534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FBF08097-C8AC-4C49-81E0-E3CD1AD56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Areas of Comparison</a:t>
            </a:r>
            <a:endParaRPr lang="en-US" cap="none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3AA26AD-60B2-0C4B-B406-28961F4E4E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50000"/>
                    <a:alpha val="40000"/>
                  </a:schemeClr>
                </a:solidFill>
              </a:rPr>
              <a:t>1</a:t>
            </a:r>
            <a:endParaRPr lang="en-US" dirty="0">
              <a:solidFill>
                <a:schemeClr val="accent2">
                  <a:lumMod val="50000"/>
                  <a:alpha val="40000"/>
                </a:schemeClr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D53D1CD-AF6F-AB41-A248-F132F08A2B9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50000"/>
                    <a:alpha val="40000"/>
                  </a:schemeClr>
                </a:solidFill>
              </a:rPr>
              <a:t>2</a:t>
            </a:r>
            <a:endParaRPr lang="en-US" dirty="0">
              <a:solidFill>
                <a:schemeClr val="accent2">
                  <a:lumMod val="50000"/>
                  <a:alpha val="40000"/>
                </a:schemeClr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03309067-4E8F-E243-81FC-305E54A19C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50000"/>
                    <a:alpha val="40000"/>
                  </a:schemeClr>
                </a:solidFill>
              </a:rPr>
              <a:t>3</a:t>
            </a:r>
            <a:endParaRPr lang="en-US" dirty="0">
              <a:solidFill>
                <a:schemeClr val="accent2">
                  <a:lumMod val="50000"/>
                  <a:alpha val="40000"/>
                </a:schemeClr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F38FF45F-1146-4C49-ACBB-12902DF36C4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6A1BBE09-B3BB-D349-9BFE-1FA55951F4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>
                    <a:lumMod val="50000"/>
                    <a:alpha val="40000"/>
                  </a:schemeClr>
                </a:solidFill>
              </a:rPr>
              <a:t>5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="" xmlns:a16="http://schemas.microsoft.com/office/drawing/2014/main" id="{E02C68B2-2A22-6842-AFF5-B86DD32DA028}"/>
              </a:ext>
            </a:extLst>
          </p:cNvPr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rPr lang="en-US" dirty="0">
                <a:solidFill>
                  <a:srgbClr val="4E3629">
                    <a:alpha val="40000"/>
                  </a:srgbClr>
                </a:solidFill>
              </a:rPr>
              <a:t>Support Requests in Header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="" xmlns:a16="http://schemas.microsoft.com/office/drawing/2014/main" id="{FCD5F1C4-4E16-A64E-B002-0F24E841636E}"/>
              </a:ext>
            </a:extLst>
          </p:cNvPr>
          <p:cNvSpPr>
            <a:spLocks noGrp="1"/>
          </p:cNvSpPr>
          <p:nvPr>
            <p:ph type="body" idx="17"/>
          </p:nvPr>
        </p:nvSpPr>
        <p:spPr/>
        <p:txBody>
          <a:bodyPr/>
          <a:lstStyle/>
          <a:p>
            <a:r>
              <a:rPr lang="en-US" dirty="0">
                <a:solidFill>
                  <a:srgbClr val="4E3629">
                    <a:alpha val="40000"/>
                  </a:srgbClr>
                </a:solidFill>
              </a:rPr>
              <a:t>Support Requests </a:t>
            </a:r>
            <a:r>
              <a:rPr lang="en-US" dirty="0" smtClean="0">
                <a:solidFill>
                  <a:srgbClr val="4E3629">
                    <a:alpha val="40000"/>
                  </a:srgbClr>
                </a:solidFill>
              </a:rPr>
              <a:t>Dropdown</a:t>
            </a:r>
            <a:endParaRPr lang="en-US" dirty="0">
              <a:solidFill>
                <a:srgbClr val="4E3629">
                  <a:alpha val="40000"/>
                </a:srgbClr>
              </a:solidFill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="" xmlns:a16="http://schemas.microsoft.com/office/drawing/2014/main" id="{8CF77E92-6B2E-9F46-A561-D71CB6740DDD}"/>
              </a:ext>
            </a:extLst>
          </p:cNvPr>
          <p:cNvSpPr>
            <a:spLocks noGrp="1"/>
          </p:cNvSpPr>
          <p:nvPr>
            <p:ph type="body" idx="18"/>
          </p:nvPr>
        </p:nvSpPr>
        <p:spPr/>
        <p:txBody>
          <a:bodyPr/>
          <a:lstStyle/>
          <a:p>
            <a:r>
              <a:rPr lang="en-US" dirty="0"/>
              <a:t>Support Requests </a:t>
            </a:r>
            <a:r>
              <a:rPr lang="en-US" dirty="0" smtClean="0"/>
              <a:t>List View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="" xmlns:a16="http://schemas.microsoft.com/office/drawing/2014/main" id="{B78BB0D7-6780-E54D-BCBA-9FC4E88F1A6A}"/>
              </a:ext>
            </a:extLst>
          </p:cNvPr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E3629">
                    <a:alpha val="40000"/>
                  </a:srgbClr>
                </a:solidFill>
              </a:rPr>
              <a:t>Support Request Detail View</a:t>
            </a:r>
            <a:endParaRPr lang="en-US" dirty="0">
              <a:solidFill>
                <a:srgbClr val="4E3629">
                  <a:alpha val="40000"/>
                </a:srgbClr>
              </a:solidFill>
            </a:endParaRPr>
          </a:p>
        </p:txBody>
      </p:sp>
      <p:sp>
        <p:nvSpPr>
          <p:cNvPr id="14" name="Footer Placeholder 13">
            <a:extLst>
              <a:ext uri="{FF2B5EF4-FFF2-40B4-BE49-F238E27FC236}">
                <a16:creationId xmlns="" xmlns:a16="http://schemas.microsoft.com/office/drawing/2014/main" id="{B3314F86-522F-4C69-BAB3-BDB0C99DBC3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 dirty="0"/>
              <a:t>Confidential – © 2019 Oracle </a:t>
            </a:r>
            <a:r>
              <a:rPr lang="en-US" dirty="0" smtClean="0"/>
              <a:t>Internal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AD988BF4-4D5C-D546-B5F1-A6E4D35B43BD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>
          <a:xfrm>
            <a:off x="768096" y="6272784"/>
            <a:ext cx="386443" cy="272377"/>
          </a:xfrm>
        </p:spPr>
        <p:txBody>
          <a:bodyPr/>
          <a:lstStyle/>
          <a:p>
            <a:fld id="{7C371504-33D9-B044-8C50-620C44A06CB1}" type="slidenum">
              <a:rPr lang="en-US" b="0" smtClean="0">
                <a:solidFill>
                  <a:schemeClr val="tx1"/>
                </a:solidFill>
                <a:latin typeface="Georgia" charset="0"/>
                <a:ea typeface="Georgia" charset="0"/>
                <a:cs typeface="Georgia" charset="0"/>
              </a:rPr>
              <a:pPr/>
              <a:t>15</a:t>
            </a:fld>
            <a:endParaRPr lang="en-US" b="0" dirty="0">
              <a:solidFill>
                <a:schemeClr val="tx1"/>
              </a:solidFill>
              <a:latin typeface="Georgia" charset="0"/>
              <a:ea typeface="Georgia" charset="0"/>
              <a:cs typeface="Georgia" charset="0"/>
            </a:endParaRPr>
          </a:p>
        </p:txBody>
      </p:sp>
      <p:sp>
        <p:nvSpPr>
          <p:cNvPr id="17" name="Text Placeholder 10">
            <a:extLst>
              <a:ext uri="{FF2B5EF4-FFF2-40B4-BE49-F238E27FC236}">
                <a16:creationId xmlns="" xmlns:a16="http://schemas.microsoft.com/office/drawing/2014/main" id="{FCD5F1C4-4E16-A64E-B002-0F24E841636E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2064470" y="2302995"/>
            <a:ext cx="8814062" cy="395562"/>
          </a:xfrm>
        </p:spPr>
        <p:txBody>
          <a:bodyPr/>
          <a:lstStyle/>
          <a:p>
            <a:r>
              <a:rPr lang="en-US" dirty="0" smtClean="0">
                <a:solidFill>
                  <a:srgbClr val="4E3629">
                    <a:alpha val="40000"/>
                  </a:srgbClr>
                </a:solidFill>
              </a:rPr>
              <a:t>Homepage</a:t>
            </a:r>
            <a:endParaRPr lang="en-US" dirty="0">
              <a:solidFill>
                <a:srgbClr val="4E3629">
                  <a:alpha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57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7CAD22-833A-BB4A-90D2-9BCAA319B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AWS Support Center</a:t>
            </a:r>
            <a:endParaRPr lang="en-US" cap="non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470FD5E-5909-4FC8-9BD0-6F7901A902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Confidential – © 2019 Oracle </a:t>
            </a:r>
            <a:r>
              <a:rPr lang="en-US" dirty="0" smtClean="0"/>
              <a:t>Internal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9E8530A-883F-E944-B205-7A536F19D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68096" y="6295597"/>
            <a:ext cx="386443" cy="253523"/>
          </a:xfrm>
        </p:spPr>
        <p:txBody>
          <a:bodyPr/>
          <a:lstStyle/>
          <a:p>
            <a:fld id="{7C371504-33D9-B044-8C50-620C44A06CB1}" type="slidenum">
              <a:rPr lang="en-US" b="0" smtClean="0">
                <a:solidFill>
                  <a:schemeClr val="tx1"/>
                </a:solidFill>
                <a:latin typeface="Georgia" charset="0"/>
                <a:ea typeface="Georgia" charset="0"/>
                <a:cs typeface="Georgia" charset="0"/>
              </a:rPr>
              <a:pPr/>
              <a:t>16</a:t>
            </a:fld>
            <a:endParaRPr lang="en-US" b="0" dirty="0">
              <a:solidFill>
                <a:schemeClr val="tx1"/>
              </a:solidFill>
              <a:latin typeface="Georgia" charset="0"/>
              <a:ea typeface="Georgia" charset="0"/>
              <a:cs typeface="Georgia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96" y="1995941"/>
            <a:ext cx="8041064" cy="4188054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8809160" y="1995941"/>
            <a:ext cx="3096894" cy="4188054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AWS’s Support Center is comparable to Oracle Console’s listing of support tickets.</a:t>
            </a:r>
          </a:p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Support Center offers recommendations, video learning</a:t>
            </a:r>
          </a:p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Health Checks</a:t>
            </a:r>
          </a:p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Global known error messaging</a:t>
            </a:r>
          </a:p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Up-sell links</a:t>
            </a:r>
            <a:endParaRPr lang="en-US" sz="1800" dirty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77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7CAD22-833A-BB4A-90D2-9BCAA319B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Oracle Cloud Console Support Requests List</a:t>
            </a:r>
            <a:endParaRPr lang="en-US" cap="non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470FD5E-5909-4FC8-9BD0-6F7901A902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Confidential – © 2019 Oracle </a:t>
            </a:r>
            <a:r>
              <a:rPr lang="en-US" dirty="0" smtClean="0"/>
              <a:t>Internal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9E8530A-883F-E944-B205-7A536F19D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68096" y="6295597"/>
            <a:ext cx="386443" cy="253523"/>
          </a:xfrm>
        </p:spPr>
        <p:txBody>
          <a:bodyPr/>
          <a:lstStyle/>
          <a:p>
            <a:fld id="{7C371504-33D9-B044-8C50-620C44A06CB1}" type="slidenum">
              <a:rPr lang="en-US" b="0" smtClean="0">
                <a:solidFill>
                  <a:schemeClr val="tx1"/>
                </a:solidFill>
                <a:latin typeface="Georgia" charset="0"/>
                <a:ea typeface="Georgia" charset="0"/>
                <a:cs typeface="Georgia" charset="0"/>
              </a:rPr>
              <a:pPr/>
              <a:t>17</a:t>
            </a:fld>
            <a:endParaRPr lang="en-US" b="0" dirty="0">
              <a:solidFill>
                <a:schemeClr val="tx1"/>
              </a:solidFill>
              <a:latin typeface="Georgia" charset="0"/>
              <a:ea typeface="Georgia" charset="0"/>
              <a:cs typeface="Georgia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7814821" y="1995941"/>
            <a:ext cx="4091233" cy="4188054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Support Requests shows a list of support requests previously created, a way to filter them, and the ability to open a new support request.</a:t>
            </a:r>
          </a:p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When comparing to AWS, there are some missed opportunities. A home page for support allows the user a discovery or options. Support Center puts “I need help” front and center but surrounds it with “self help” and “training and learning”. </a:t>
            </a:r>
            <a:endParaRPr lang="en-US" sz="1800" dirty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96" y="2030193"/>
            <a:ext cx="6877639" cy="42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40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7CAD22-833A-BB4A-90D2-9BCAA319B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Suggested Usability Test Actions</a:t>
            </a:r>
            <a:endParaRPr lang="en-US" cap="non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470FD5E-5909-4FC8-9BD0-6F7901A902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Confidential – © 2019 Oracle </a:t>
            </a:r>
            <a:r>
              <a:rPr lang="en-US" dirty="0" smtClean="0"/>
              <a:t>Internal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9E8530A-883F-E944-B205-7A536F19D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68096" y="6295597"/>
            <a:ext cx="386443" cy="253523"/>
          </a:xfrm>
        </p:spPr>
        <p:txBody>
          <a:bodyPr/>
          <a:lstStyle/>
          <a:p>
            <a:fld id="{7C371504-33D9-B044-8C50-620C44A06CB1}" type="slidenum">
              <a:rPr lang="en-US" b="0" smtClean="0">
                <a:solidFill>
                  <a:schemeClr val="tx1"/>
                </a:solidFill>
                <a:latin typeface="Georgia" charset="0"/>
                <a:ea typeface="Georgia" charset="0"/>
                <a:cs typeface="Georgia" charset="0"/>
              </a:rPr>
              <a:pPr/>
              <a:t>18</a:t>
            </a:fld>
            <a:endParaRPr lang="en-US" b="0" dirty="0">
              <a:solidFill>
                <a:schemeClr val="tx1"/>
              </a:solidFill>
              <a:latin typeface="Georgia" charset="0"/>
              <a:ea typeface="Georgia" charset="0"/>
              <a:cs typeface="Georgia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768095" y="2288559"/>
            <a:ext cx="9887835" cy="3360372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Oracle Sans Light" charset="0"/>
                <a:ea typeface="Oracle Sans Light" charset="0"/>
                <a:cs typeface="Oracle Sans Light" charset="0"/>
              </a:rPr>
              <a:t>This is highlighting a gap between products. AWS is offering a different experience than Oracle is and it is designed to accomplish alternative tasks that may better benefit their customers.</a:t>
            </a:r>
          </a:p>
          <a:p>
            <a:r>
              <a:rPr lang="en-US" dirty="0" smtClean="0">
                <a:latin typeface="Oracle Sans Light" charset="0"/>
                <a:ea typeface="Oracle Sans Light" charset="0"/>
                <a:cs typeface="Oracle Sans Light" charset="0"/>
              </a:rPr>
              <a:t>Ask users what their perceived value is of these additional choices.</a:t>
            </a:r>
          </a:p>
          <a:p>
            <a:endParaRPr lang="en-US" dirty="0" smtClean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522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FBF08097-C8AC-4C49-81E0-E3CD1AD56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Areas of Comparison</a:t>
            </a:r>
            <a:endParaRPr lang="en-US" cap="none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3AA26AD-60B2-0C4B-B406-28961F4E4E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50000"/>
                    <a:alpha val="40000"/>
                  </a:schemeClr>
                </a:solidFill>
              </a:rPr>
              <a:t>1</a:t>
            </a:r>
            <a:endParaRPr lang="en-US" dirty="0">
              <a:solidFill>
                <a:schemeClr val="accent2">
                  <a:lumMod val="50000"/>
                  <a:alpha val="40000"/>
                </a:schemeClr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D53D1CD-AF6F-AB41-A248-F132F08A2B9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50000"/>
                    <a:alpha val="40000"/>
                  </a:schemeClr>
                </a:solidFill>
              </a:rPr>
              <a:t>2</a:t>
            </a:r>
            <a:endParaRPr lang="en-US" dirty="0">
              <a:solidFill>
                <a:schemeClr val="accent2">
                  <a:lumMod val="50000"/>
                  <a:alpha val="40000"/>
                </a:schemeClr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03309067-4E8F-E243-81FC-305E54A19C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50000"/>
                    <a:alpha val="40000"/>
                  </a:schemeClr>
                </a:solidFill>
              </a:rPr>
              <a:t>3</a:t>
            </a:r>
            <a:endParaRPr lang="en-US" dirty="0">
              <a:solidFill>
                <a:schemeClr val="accent2">
                  <a:lumMod val="50000"/>
                  <a:alpha val="40000"/>
                </a:schemeClr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F38FF45F-1146-4C49-ACBB-12902DF36C4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50000"/>
                    <a:alpha val="40000"/>
                  </a:schemeClr>
                </a:solidFill>
              </a:rPr>
              <a:t>4</a:t>
            </a:r>
            <a:endParaRPr lang="en-US" dirty="0">
              <a:solidFill>
                <a:schemeClr val="accent2">
                  <a:lumMod val="50000"/>
                  <a:alpha val="40000"/>
                </a:scheme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6A1BBE09-B3BB-D349-9BFE-1FA55951F4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="" xmlns:a16="http://schemas.microsoft.com/office/drawing/2014/main" id="{E02C68B2-2A22-6842-AFF5-B86DD32DA028}"/>
              </a:ext>
            </a:extLst>
          </p:cNvPr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rPr lang="en-US" dirty="0">
                <a:solidFill>
                  <a:srgbClr val="4E3629">
                    <a:alpha val="40000"/>
                  </a:srgbClr>
                </a:solidFill>
              </a:rPr>
              <a:t>Support Requests in Header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="" xmlns:a16="http://schemas.microsoft.com/office/drawing/2014/main" id="{FCD5F1C4-4E16-A64E-B002-0F24E841636E}"/>
              </a:ext>
            </a:extLst>
          </p:cNvPr>
          <p:cNvSpPr>
            <a:spLocks noGrp="1"/>
          </p:cNvSpPr>
          <p:nvPr>
            <p:ph type="body" idx="17"/>
          </p:nvPr>
        </p:nvSpPr>
        <p:spPr/>
        <p:txBody>
          <a:bodyPr/>
          <a:lstStyle/>
          <a:p>
            <a:r>
              <a:rPr lang="en-US" dirty="0">
                <a:solidFill>
                  <a:srgbClr val="4E3629">
                    <a:alpha val="40000"/>
                  </a:srgbClr>
                </a:solidFill>
              </a:rPr>
              <a:t>Support Requests </a:t>
            </a:r>
            <a:r>
              <a:rPr lang="en-US" dirty="0" smtClean="0">
                <a:solidFill>
                  <a:srgbClr val="4E3629">
                    <a:alpha val="40000"/>
                  </a:srgbClr>
                </a:solidFill>
              </a:rPr>
              <a:t>Dropdown</a:t>
            </a:r>
            <a:endParaRPr lang="en-US" dirty="0">
              <a:solidFill>
                <a:srgbClr val="4E3629">
                  <a:alpha val="40000"/>
                </a:srgbClr>
              </a:solidFill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="" xmlns:a16="http://schemas.microsoft.com/office/drawing/2014/main" id="{8CF77E92-6B2E-9F46-A561-D71CB6740DDD}"/>
              </a:ext>
            </a:extLst>
          </p:cNvPr>
          <p:cNvSpPr>
            <a:spLocks noGrp="1"/>
          </p:cNvSpPr>
          <p:nvPr>
            <p:ph type="body" idx="18"/>
          </p:nvPr>
        </p:nvSpPr>
        <p:spPr/>
        <p:txBody>
          <a:bodyPr/>
          <a:lstStyle/>
          <a:p>
            <a:r>
              <a:rPr lang="en-US" dirty="0">
                <a:solidFill>
                  <a:srgbClr val="4E3629">
                    <a:alpha val="40000"/>
                  </a:srgbClr>
                </a:solidFill>
              </a:rPr>
              <a:t>Support Requests List View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="" xmlns:a16="http://schemas.microsoft.com/office/drawing/2014/main" id="{B78BB0D7-6780-E54D-BCBA-9FC4E88F1A6A}"/>
              </a:ext>
            </a:extLst>
          </p:cNvPr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r>
              <a:rPr lang="en-US" dirty="0"/>
              <a:t>Support Requests </a:t>
            </a:r>
            <a:r>
              <a:rPr lang="en-US" dirty="0" smtClean="0"/>
              <a:t>Detail View</a:t>
            </a:r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="" xmlns:a16="http://schemas.microsoft.com/office/drawing/2014/main" id="{B3314F86-522F-4C69-BAB3-BDB0C99DBC3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 dirty="0"/>
              <a:t>Confidential – © 2019 Oracle </a:t>
            </a:r>
            <a:r>
              <a:rPr lang="en-US" dirty="0" smtClean="0"/>
              <a:t>Internal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AD988BF4-4D5C-D546-B5F1-A6E4D35B43BD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>
          <a:xfrm>
            <a:off x="768096" y="6272784"/>
            <a:ext cx="386443" cy="272377"/>
          </a:xfrm>
        </p:spPr>
        <p:txBody>
          <a:bodyPr/>
          <a:lstStyle/>
          <a:p>
            <a:fld id="{7C371504-33D9-B044-8C50-620C44A06CB1}" type="slidenum">
              <a:rPr lang="en-US" b="0" smtClean="0">
                <a:solidFill>
                  <a:schemeClr val="tx1"/>
                </a:solidFill>
                <a:latin typeface="Georgia" charset="0"/>
                <a:ea typeface="Georgia" charset="0"/>
                <a:cs typeface="Georgia" charset="0"/>
              </a:rPr>
              <a:pPr/>
              <a:t>19</a:t>
            </a:fld>
            <a:endParaRPr lang="en-US" b="0" dirty="0">
              <a:solidFill>
                <a:schemeClr val="tx1"/>
              </a:solidFill>
              <a:latin typeface="Georgia" charset="0"/>
              <a:ea typeface="Georgia" charset="0"/>
              <a:cs typeface="Georgia" charset="0"/>
            </a:endParaRPr>
          </a:p>
        </p:txBody>
      </p:sp>
      <p:sp>
        <p:nvSpPr>
          <p:cNvPr id="17" name="Text Placeholder 10">
            <a:extLst>
              <a:ext uri="{FF2B5EF4-FFF2-40B4-BE49-F238E27FC236}">
                <a16:creationId xmlns="" xmlns:a16="http://schemas.microsoft.com/office/drawing/2014/main" id="{FCD5F1C4-4E16-A64E-B002-0F24E841636E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2064470" y="2302995"/>
            <a:ext cx="8814062" cy="395562"/>
          </a:xfrm>
        </p:spPr>
        <p:txBody>
          <a:bodyPr/>
          <a:lstStyle/>
          <a:p>
            <a:r>
              <a:rPr lang="en-US" dirty="0" smtClean="0">
                <a:solidFill>
                  <a:srgbClr val="4E3629">
                    <a:alpha val="40000"/>
                  </a:srgbClr>
                </a:solidFill>
              </a:rPr>
              <a:t>Homepage</a:t>
            </a:r>
            <a:endParaRPr lang="en-US" dirty="0">
              <a:solidFill>
                <a:srgbClr val="4E3629">
                  <a:alpha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106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C64B5E89-ABC3-7E45-9346-FF40C369DA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Eric Johnston</a:t>
            </a:r>
            <a:endParaRPr lang="en-US" dirty="0"/>
          </a:p>
          <a:p>
            <a:r>
              <a:rPr lang="en-US" dirty="0" smtClean="0"/>
              <a:t>Lead UX Designer</a:t>
            </a:r>
            <a:endParaRPr lang="en-US" dirty="0"/>
          </a:p>
          <a:p>
            <a:r>
              <a:rPr lang="en-US" dirty="0" smtClean="0"/>
              <a:t>OCI, CIMS</a:t>
            </a:r>
            <a:endParaRPr lang="en-US" dirty="0"/>
          </a:p>
          <a:p>
            <a:r>
              <a:rPr lang="en-US" dirty="0" smtClean="0"/>
              <a:t>October 24, </a:t>
            </a:r>
            <a:r>
              <a:rPr lang="is-IS"/>
              <a:t>2019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="" xmlns:a16="http://schemas.microsoft.com/office/drawing/2014/main" id="{81F98A6F-1063-844D-8524-BF1656C74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5152" y="2268194"/>
            <a:ext cx="10076344" cy="909981"/>
          </a:xfrm>
        </p:spPr>
        <p:txBody>
          <a:bodyPr>
            <a:noAutofit/>
          </a:bodyPr>
          <a:lstStyle/>
          <a:p>
            <a:r>
              <a:rPr lang="en-US" sz="4400" cap="none" dirty="0" smtClean="0">
                <a:latin typeface="Georgia" charset="0"/>
                <a:ea typeface="Georgia" charset="0"/>
                <a:cs typeface="Georgia" charset="0"/>
              </a:rPr>
              <a:t>Amazon Web Services</a:t>
            </a:r>
            <a:endParaRPr lang="en-US" sz="4400" cap="none" dirty="0">
              <a:latin typeface="Georgia" charset="0"/>
              <a:ea typeface="Georgia" charset="0"/>
              <a:cs typeface="Georgia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5BE6865-93D5-2148-984E-02DEC3861AC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smtClean="0"/>
              <a:t>A Competitive Analysis with CIMS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78C9FF4-49D3-4004-BB6A-0F3860E960E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Confidential – © 2019 Oracle </a:t>
            </a:r>
            <a:r>
              <a:rPr lang="en-US" dirty="0" smtClean="0"/>
              <a:t>Internal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35719AA-17FE-D14D-8E22-B450683B843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633621" y="6349718"/>
            <a:ext cx="386443" cy="365125"/>
          </a:xfrm>
        </p:spPr>
        <p:txBody>
          <a:bodyPr/>
          <a:lstStyle/>
          <a:p>
            <a:fld id="{7C371504-33D9-B044-8C50-620C44A06CB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32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7CAD22-833A-BB4A-90D2-9BCAA319B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AWS Support Center Ticket Details</a:t>
            </a:r>
            <a:endParaRPr lang="en-US" cap="non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470FD5E-5909-4FC8-9BD0-6F7901A902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Confidential – © 2019 Oracle </a:t>
            </a:r>
            <a:r>
              <a:rPr lang="en-US" dirty="0" smtClean="0"/>
              <a:t>Internal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9E8530A-883F-E944-B205-7A536F19D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97584" y="6295597"/>
            <a:ext cx="456955" cy="253523"/>
          </a:xfrm>
        </p:spPr>
        <p:txBody>
          <a:bodyPr/>
          <a:lstStyle/>
          <a:p>
            <a:fld id="{7C371504-33D9-B044-8C50-620C44A06CB1}" type="slidenum">
              <a:rPr lang="en-US" b="0" smtClean="0">
                <a:solidFill>
                  <a:schemeClr val="tx1"/>
                </a:solidFill>
                <a:latin typeface="Georgia" charset="0"/>
                <a:ea typeface="Georgia" charset="0"/>
                <a:cs typeface="Georgia" charset="0"/>
              </a:rPr>
              <a:pPr/>
              <a:t>20</a:t>
            </a:fld>
            <a:endParaRPr lang="en-US" b="0" dirty="0">
              <a:solidFill>
                <a:schemeClr val="tx1"/>
              </a:solidFill>
              <a:latin typeface="Georgia" charset="0"/>
              <a:ea typeface="Georgia" charset="0"/>
              <a:cs typeface="Georgia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8809160" y="1995941"/>
            <a:ext cx="3096894" cy="4188054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Case details displayed. Correspondence and messages below.</a:t>
            </a:r>
          </a:p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Global alert persists.</a:t>
            </a:r>
          </a:p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No documentation, no suggested further actions.</a:t>
            </a:r>
            <a:endParaRPr lang="en-US" sz="1800" dirty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96" y="2014796"/>
            <a:ext cx="7942271" cy="417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10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7CAD22-833A-BB4A-90D2-9BCAA319B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AWS Support Center Ticket Details</a:t>
            </a:r>
            <a:endParaRPr lang="en-US" cap="non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470FD5E-5909-4FC8-9BD0-6F7901A902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Confidential – © 2019 Oracle </a:t>
            </a:r>
            <a:r>
              <a:rPr lang="en-US" dirty="0" smtClean="0"/>
              <a:t>Internal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9E8530A-883F-E944-B205-7A536F19D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97584" y="6295597"/>
            <a:ext cx="456955" cy="253523"/>
          </a:xfrm>
        </p:spPr>
        <p:txBody>
          <a:bodyPr/>
          <a:lstStyle/>
          <a:p>
            <a:fld id="{7C371504-33D9-B044-8C50-620C44A06CB1}" type="slidenum">
              <a:rPr lang="en-US" b="0" smtClean="0">
                <a:solidFill>
                  <a:schemeClr val="tx1"/>
                </a:solidFill>
                <a:latin typeface="Georgia" charset="0"/>
                <a:ea typeface="Georgia" charset="0"/>
                <a:cs typeface="Georgia" charset="0"/>
              </a:rPr>
              <a:pPr/>
              <a:t>21</a:t>
            </a:fld>
            <a:endParaRPr lang="en-US" b="0" dirty="0">
              <a:solidFill>
                <a:schemeClr val="tx1"/>
              </a:solidFill>
              <a:latin typeface="Georgia" charset="0"/>
              <a:ea typeface="Georgia" charset="0"/>
              <a:cs typeface="Georgia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8125905" y="1995941"/>
            <a:ext cx="3780149" cy="4188054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Shows details of the ticket. Comments are listed as well as potential files, support documents.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96" y="1995941"/>
            <a:ext cx="7197553" cy="433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948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7CAD22-833A-BB4A-90D2-9BCAA319B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Suggested Usability Test Actions</a:t>
            </a:r>
            <a:endParaRPr lang="en-US" cap="non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470FD5E-5909-4FC8-9BD0-6F7901A902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Confidential – © 2019 Oracle </a:t>
            </a:r>
            <a:r>
              <a:rPr lang="en-US" dirty="0" smtClean="0"/>
              <a:t>Internal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9E8530A-883F-E944-B205-7A536F19D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68096" y="6295597"/>
            <a:ext cx="386443" cy="253523"/>
          </a:xfrm>
        </p:spPr>
        <p:txBody>
          <a:bodyPr/>
          <a:lstStyle/>
          <a:p>
            <a:fld id="{7C371504-33D9-B044-8C50-620C44A06CB1}" type="slidenum">
              <a:rPr lang="en-US" b="0" smtClean="0">
                <a:solidFill>
                  <a:schemeClr val="tx1"/>
                </a:solidFill>
                <a:latin typeface="Georgia" charset="0"/>
                <a:ea typeface="Georgia" charset="0"/>
                <a:cs typeface="Georgia" charset="0"/>
              </a:rPr>
              <a:pPr/>
              <a:t>22</a:t>
            </a:fld>
            <a:endParaRPr lang="en-US" b="0" dirty="0">
              <a:solidFill>
                <a:schemeClr val="tx1"/>
              </a:solidFill>
              <a:latin typeface="Georgia" charset="0"/>
              <a:ea typeface="Georgia" charset="0"/>
              <a:cs typeface="Georgia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768095" y="2288559"/>
            <a:ext cx="9887835" cy="3360372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Oracle Sans Light" charset="0"/>
                <a:ea typeface="Oracle Sans Light" charset="0"/>
                <a:cs typeface="Oracle Sans Light" charset="0"/>
              </a:rPr>
              <a:t>Is the additional information Oracle is providing on the ticket detail in the right place? In the process of submitting a support ticket, are we missing an opportunity to provide help before a ticket is submitted?</a:t>
            </a:r>
          </a:p>
          <a:p>
            <a:r>
              <a:rPr lang="en-US" dirty="0" smtClean="0">
                <a:latin typeface="Oracle Sans Light" charset="0"/>
                <a:ea typeface="Oracle Sans Light" charset="0"/>
                <a:cs typeface="Oracle Sans Light" charset="0"/>
              </a:rPr>
              <a:t>Ask users if they find any value in the documents after the filing the support ticket.</a:t>
            </a:r>
          </a:p>
          <a:p>
            <a:endParaRPr lang="en-US" dirty="0" smtClean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0472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7CAD22-833A-BB4A-90D2-9BCAA319B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5" y="783026"/>
            <a:ext cx="10430947" cy="844095"/>
          </a:xfrm>
        </p:spPr>
        <p:txBody>
          <a:bodyPr/>
          <a:lstStyle/>
          <a:p>
            <a:r>
              <a:rPr lang="en-US" cap="none" dirty="0" smtClean="0"/>
              <a:t>Summary </a:t>
            </a:r>
            <a:r>
              <a:rPr lang="mr-IN" cap="none" dirty="0" smtClean="0"/>
              <a:t>–</a:t>
            </a:r>
            <a:r>
              <a:rPr lang="en-US" cap="none" dirty="0" smtClean="0"/>
              <a:t> Heuristic Analysis Notes</a:t>
            </a:r>
            <a:endParaRPr lang="en-US" cap="non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470FD5E-5909-4FC8-9BD0-6F7901A902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Confidential – © 2019 Oracle </a:t>
            </a:r>
            <a:r>
              <a:rPr lang="en-US" dirty="0" smtClean="0"/>
              <a:t>Internal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9E8530A-883F-E944-B205-7A536F19D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68096" y="6295597"/>
            <a:ext cx="386443" cy="253523"/>
          </a:xfrm>
        </p:spPr>
        <p:txBody>
          <a:bodyPr/>
          <a:lstStyle/>
          <a:p>
            <a:fld id="{7C371504-33D9-B044-8C50-620C44A06CB1}" type="slidenum">
              <a:rPr lang="en-US" b="0" smtClean="0">
                <a:solidFill>
                  <a:schemeClr val="tx1"/>
                </a:solidFill>
                <a:latin typeface="Georgia" charset="0"/>
                <a:ea typeface="Georgia" charset="0"/>
                <a:cs typeface="Georgia" charset="0"/>
              </a:rPr>
              <a:pPr/>
              <a:t>23</a:t>
            </a:fld>
            <a:endParaRPr lang="en-US" b="0" dirty="0">
              <a:solidFill>
                <a:schemeClr val="tx1"/>
              </a:solidFill>
              <a:latin typeface="Georgia" charset="0"/>
              <a:ea typeface="Georgia" charset="0"/>
              <a:cs typeface="Georgia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678730" y="2168165"/>
            <a:ext cx="10520313" cy="3827282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 smtClean="0">
                <a:latin typeface="Oracle Sans" charset="0"/>
                <a:ea typeface="Oracle Sans" charset="0"/>
                <a:cs typeface="Oracle Sans" charset="0"/>
              </a:rPr>
              <a:t>Homepage: </a:t>
            </a:r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Oracle has an easier beginning to get started. The flow is less harsh than AWS.</a:t>
            </a:r>
          </a:p>
          <a:p>
            <a:r>
              <a:rPr lang="en-US" sz="1800" b="1" dirty="0" smtClean="0">
                <a:latin typeface="Oracle Sans" charset="0"/>
                <a:ea typeface="Oracle Sans" charset="0"/>
                <a:cs typeface="Oracle Sans" charset="0"/>
              </a:rPr>
              <a:t>Support Request in Header: </a:t>
            </a:r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There needs to be some analysis as to how discoverable the iconography is vs the language. Users could be at risk of not finding support links.</a:t>
            </a:r>
          </a:p>
          <a:p>
            <a:r>
              <a:rPr lang="en-US" sz="1800" b="1" dirty="0" smtClean="0">
                <a:latin typeface="Oracle Sans" charset="0"/>
                <a:ea typeface="Oracle Sans" charset="0"/>
                <a:cs typeface="Oracle Sans" charset="0"/>
              </a:rPr>
              <a:t>Support Request Dropdown: </a:t>
            </a:r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Oracle has many options on the menu. There is a duplication with live chat, some options need validation, the AWS option is more straight forward.</a:t>
            </a:r>
          </a:p>
          <a:p>
            <a:r>
              <a:rPr lang="en-US" sz="1800" b="1" dirty="0" smtClean="0">
                <a:latin typeface="Oracle Sans" charset="0"/>
                <a:ea typeface="Oracle Sans" charset="0"/>
                <a:cs typeface="Oracle Sans" charset="0"/>
              </a:rPr>
              <a:t>Support Request List View: </a:t>
            </a:r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This is the first Gap identified between services. AWS has a support center home page. Because the user’s purpose it to seek support, this page better provides options to the user. Oracle attempts this with a longer dropdown list but AWS’ use of a full page provides more purposeful actions.</a:t>
            </a:r>
          </a:p>
          <a:p>
            <a:r>
              <a:rPr lang="en-US" sz="1800" b="1" dirty="0" smtClean="0">
                <a:latin typeface="Oracle Sans" charset="0"/>
                <a:ea typeface="Oracle Sans" charset="0"/>
                <a:cs typeface="Oracle Sans" charset="0"/>
              </a:rPr>
              <a:t>Support Request Detail View: </a:t>
            </a:r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I believe at this stage of creating a support request Oracle is providing alternatives to the solution too late. If a user can find an answer via the documentation, the rate of abandoned tickets rises. We should introduce documentation earlier.</a:t>
            </a:r>
          </a:p>
        </p:txBody>
      </p:sp>
    </p:spTree>
    <p:extLst>
      <p:ext uri="{BB962C8B-B14F-4D97-AF65-F5344CB8AC3E}">
        <p14:creationId xmlns:p14="http://schemas.microsoft.com/office/powerpoint/2010/main" val="19947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="" xmlns:a16="http://schemas.microsoft.com/office/drawing/2014/main" id="{EC0DE139-5E75-794D-B6B2-653C58C072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Thank you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="" xmlns:a16="http://schemas.microsoft.com/office/drawing/2014/main" id="{4C602321-957E-8E46-BF2E-1BC7DEED00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Eric Johnston</a:t>
            </a:r>
            <a:endParaRPr lang="en-US" dirty="0"/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="" xmlns:a16="http://schemas.microsoft.com/office/drawing/2014/main" id="{E9A965EE-B30A-0844-866E-CEF660086B7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Lead User Experience Designer</a:t>
            </a:r>
            <a:endParaRPr lang="en-US" dirty="0"/>
          </a:p>
          <a:p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="" xmlns:a16="http://schemas.microsoft.com/office/drawing/2014/main" id="{4538375F-3A49-442B-A717-2E2862188C7D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dirty="0">
                <a:solidFill>
                  <a:srgbClr val="E4AB57"/>
                </a:solidFill>
                <a:latin typeface="Oracle Sans Light" charset="0"/>
                <a:ea typeface="Oracle Sans Light" charset="0"/>
                <a:cs typeface="Oracle Sans Light" charset="0"/>
              </a:rPr>
              <a:t>Confidential – © 2019 Oracle </a:t>
            </a:r>
            <a:r>
              <a:rPr lang="en-US" dirty="0" smtClean="0">
                <a:solidFill>
                  <a:srgbClr val="E4AB57"/>
                </a:solidFill>
                <a:latin typeface="Oracle Sans Light" charset="0"/>
                <a:ea typeface="Oracle Sans Light" charset="0"/>
                <a:cs typeface="Oracle Sans Light" charset="0"/>
              </a:rPr>
              <a:t>Internal</a:t>
            </a:r>
            <a:endParaRPr lang="en-US" dirty="0">
              <a:solidFill>
                <a:srgbClr val="E4AB57"/>
              </a:solidFill>
              <a:latin typeface="Oracle Sans Light" charset="0"/>
              <a:ea typeface="Oracle Sans Light" charset="0"/>
              <a:cs typeface="Oracle Sans Light" charset="0"/>
            </a:endParaRPr>
          </a:p>
        </p:txBody>
      </p:sp>
      <p:sp>
        <p:nvSpPr>
          <p:cNvPr id="9" name="Slide Number Placeholder 3">
            <a:extLst>
              <a:ext uri="{FF2B5EF4-FFF2-40B4-BE49-F238E27FC236}">
                <a16:creationId xmlns="" xmlns:a16="http://schemas.microsoft.com/office/drawing/2014/main" id="{F9E8530A-883F-E944-B205-7A536F19D8C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97584" y="6229608"/>
            <a:ext cx="475809" cy="253523"/>
          </a:xfrm>
          <a:prstGeom prst="rect">
            <a:avLst/>
          </a:prstGeom>
        </p:spPr>
        <p:txBody>
          <a:bodyPr/>
          <a:lstStyle/>
          <a:p>
            <a:fld id="{7C371504-33D9-B044-8C50-620C44A06CB1}" type="slidenum">
              <a:rPr lang="en-US" b="0" smtClean="0">
                <a:solidFill>
                  <a:schemeClr val="bg1"/>
                </a:solidFill>
                <a:latin typeface="Georgia" charset="0"/>
                <a:ea typeface="Georgia" charset="0"/>
                <a:cs typeface="Georgia" charset="0"/>
              </a:rPr>
              <a:pPr/>
              <a:t>24</a:t>
            </a:fld>
            <a:endParaRPr lang="en-US" b="0" dirty="0">
              <a:solidFill>
                <a:schemeClr val="bg1"/>
              </a:solidFill>
              <a:latin typeface="Georgia" charset="0"/>
              <a:ea typeface="Georgia" charset="0"/>
              <a:cs typeface="Georgia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68095" y="4827766"/>
            <a:ext cx="307079" cy="45719"/>
          </a:xfrm>
          <a:prstGeom prst="rect">
            <a:avLst/>
          </a:prstGeom>
          <a:solidFill>
            <a:srgbClr val="E4AB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89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678730" y="1836644"/>
            <a:ext cx="475809" cy="121629"/>
          </a:xfrm>
          <a:prstGeom prst="rect">
            <a:avLst/>
          </a:prstGeom>
          <a:solidFill>
            <a:srgbClr val="E1E2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7CAD22-833A-BB4A-90D2-9BCAA319B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5" y="329874"/>
            <a:ext cx="10430947" cy="844095"/>
          </a:xfrm>
        </p:spPr>
        <p:txBody>
          <a:bodyPr/>
          <a:lstStyle/>
          <a:p>
            <a:r>
              <a:rPr lang="en-US" cap="none" dirty="0" smtClean="0"/>
              <a:t>Addendum: List of APIs (142)</a:t>
            </a:r>
            <a:endParaRPr lang="en-US" cap="non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470FD5E-5909-4FC8-9BD0-6F7901A902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Confidential – © 2019 Oracle </a:t>
            </a:r>
            <a:r>
              <a:rPr lang="en-US" dirty="0" smtClean="0"/>
              <a:t>Internal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9E8530A-883F-E944-B205-7A536F19D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68096" y="6295597"/>
            <a:ext cx="386443" cy="253523"/>
          </a:xfrm>
        </p:spPr>
        <p:txBody>
          <a:bodyPr/>
          <a:lstStyle/>
          <a:p>
            <a:fld id="{7C371504-33D9-B044-8C50-620C44A06CB1}" type="slidenum">
              <a:rPr lang="en-US" b="0" smtClean="0">
                <a:solidFill>
                  <a:schemeClr val="tx1"/>
                </a:solidFill>
                <a:latin typeface="Georgia" charset="0"/>
                <a:ea typeface="Georgia" charset="0"/>
                <a:cs typeface="Georgia" charset="0"/>
              </a:rPr>
              <a:pPr/>
              <a:t>25</a:t>
            </a:fld>
            <a:endParaRPr lang="en-US" b="0" dirty="0">
              <a:solidFill>
                <a:schemeClr val="tx1"/>
              </a:solidFill>
              <a:latin typeface="Georgia" charset="0"/>
              <a:ea typeface="Georgia" charset="0"/>
              <a:cs typeface="Georgia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678731" y="1312005"/>
            <a:ext cx="2040194" cy="1745193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900" b="1" dirty="0" smtClean="0">
                <a:latin typeface="Oracle Sans Light" charset="0"/>
                <a:ea typeface="Oracle Sans Light" charset="0"/>
                <a:cs typeface="Oracle Sans Light" charset="0"/>
              </a:rPr>
              <a:t>Compute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sz="900" b="1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EC2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Lightsail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ECR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ECS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EKS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Lambda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Batch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Elastic Beanstalk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Serverless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Application Repository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678730" y="2919535"/>
            <a:ext cx="2040195" cy="1283389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900" b="1" dirty="0" smtClean="0">
                <a:latin typeface="Oracle Sans Light" charset="0"/>
                <a:ea typeface="Oracle Sans Light" charset="0"/>
                <a:cs typeface="Oracle Sans Light" charset="0"/>
              </a:rPr>
              <a:t>Storage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sz="900" b="1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S3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EFS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FSx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S3 Glacier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Storage Gateway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AWS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Backup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678730" y="4076211"/>
            <a:ext cx="2040195" cy="1504309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900" b="1" dirty="0" smtClean="0">
                <a:latin typeface="Oracle Sans Light" charset="0"/>
                <a:ea typeface="Oracle Sans Light" charset="0"/>
                <a:cs typeface="Oracle Sans Light" charset="0"/>
              </a:rPr>
              <a:t>Database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sz="900" b="1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RDS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DynamoDB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ElastiCache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Neptune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Amazon Redshift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Amazon QLDB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Amazon </a:t>
            </a:r>
            <a:r>
              <a:rPr lang="en-US" sz="900" dirty="0" err="1">
                <a:latin typeface="Oracle Sans Light" charset="0"/>
                <a:ea typeface="Oracle Sans Light" charset="0"/>
                <a:cs typeface="Oracle Sans Light" charset="0"/>
              </a:rPr>
              <a:t>DocumentDB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2718925" y="1326837"/>
            <a:ext cx="1731694" cy="1602494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900" b="1" dirty="0" smtClean="0">
                <a:latin typeface="Oracle Sans Light" charset="0"/>
                <a:ea typeface="Oracle Sans Light" charset="0"/>
                <a:cs typeface="Oracle Sans Light" charset="0"/>
              </a:rPr>
              <a:t>Networking &amp; Content Delivery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sz="900" b="1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VPC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CloudFront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Route 53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API Gateway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Direct Connect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AWS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App 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Mesh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AWS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Cloud 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Map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Global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Accelerator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2718925" y="2792086"/>
            <a:ext cx="1731694" cy="1416907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900" b="1" dirty="0" smtClean="0">
                <a:latin typeface="Oracle Sans Light" charset="0"/>
                <a:ea typeface="Oracle Sans Light" charset="0"/>
                <a:cs typeface="Oracle Sans Light" charset="0"/>
              </a:rPr>
              <a:t>Developer Tools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sz="900" b="1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CodeStar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CodeCommit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CodeBuild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CodeDeploy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CodePipeline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Cloud9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X-Ray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  <p:sp>
        <p:nvSpPr>
          <p:cNvPr id="11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2718925" y="4105011"/>
            <a:ext cx="1731694" cy="870712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900" b="1" dirty="0" smtClean="0">
                <a:latin typeface="Oracle Sans Light" charset="0"/>
                <a:ea typeface="Oracle Sans Light" charset="0"/>
                <a:cs typeface="Oracle Sans Light" charset="0"/>
              </a:rPr>
              <a:t>Customer Enrollment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sz="900" b="1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AWS 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IQ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Support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Managed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Services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673962" y="5375336"/>
            <a:ext cx="1731694" cy="656277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900" b="1" dirty="0" smtClean="0">
                <a:latin typeface="Oracle Sans Light" charset="0"/>
                <a:ea typeface="Oracle Sans Light" charset="0"/>
                <a:cs typeface="Oracle Sans Light" charset="0"/>
              </a:rPr>
              <a:t>Robotics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sz="900" b="1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AWS </a:t>
            </a:r>
            <a:r>
              <a:rPr lang="en-US" sz="900" dirty="0" err="1">
                <a:latin typeface="Oracle Sans Light" charset="0"/>
                <a:ea typeface="Oracle Sans Light" charset="0"/>
                <a:cs typeface="Oracle Sans Light" charset="0"/>
              </a:rPr>
              <a:t>RoboMaker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4450617" y="1326253"/>
            <a:ext cx="1869261" cy="516459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900" b="1" dirty="0" err="1" smtClean="0">
                <a:latin typeface="Oracle Sans Light" charset="0"/>
                <a:ea typeface="Oracle Sans Light" charset="0"/>
                <a:cs typeface="Oracle Sans Light" charset="0"/>
              </a:rPr>
              <a:t>Blockchain</a:t>
            </a:r>
            <a:endParaRPr lang="en-US" sz="900" b="1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sz="900" b="1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Amazon Managed </a:t>
            </a:r>
            <a:r>
              <a:rPr lang="en-US" sz="900" dirty="0" err="1">
                <a:latin typeface="Oracle Sans Light" charset="0"/>
                <a:ea typeface="Oracle Sans Light" charset="0"/>
                <a:cs typeface="Oracle Sans Light" charset="0"/>
              </a:rPr>
              <a:t>Blockchain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4450617" y="1856960"/>
            <a:ext cx="1869261" cy="520456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900" b="1" dirty="0" smtClean="0">
                <a:latin typeface="Oracle Sans Light" charset="0"/>
                <a:ea typeface="Oracle Sans Light" charset="0"/>
                <a:cs typeface="Oracle Sans Light" charset="0"/>
              </a:rPr>
              <a:t>Satellite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sz="900" b="1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Ground Station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4458891" y="2380939"/>
            <a:ext cx="1869261" cy="2542816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900" b="1" dirty="0" smtClean="0">
                <a:latin typeface="Oracle Sans Light" charset="0"/>
                <a:ea typeface="Oracle Sans Light" charset="0"/>
                <a:cs typeface="Oracle Sans Light" charset="0"/>
              </a:rPr>
              <a:t>Management &amp; Governance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sz="900" b="1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AWS 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Organizations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CloudWatch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AWS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Auto 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Scaling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CloudFormation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CloudTrail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Config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OpsWorks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Service Catalog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Systems Manager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Trusted Advisor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Control Tower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AWS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License 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Manager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AWS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Well-Architected 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Tool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Personal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Health 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Dashboard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AWS </a:t>
            </a: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Chatbot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Launch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Wizard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10103808" y="5758592"/>
            <a:ext cx="1731694" cy="656277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900" b="1" dirty="0" smtClean="0">
                <a:latin typeface="Oracle Sans Light" charset="0"/>
                <a:ea typeface="Oracle Sans Light" charset="0"/>
                <a:cs typeface="Oracle Sans Light" charset="0"/>
              </a:rPr>
              <a:t>AR &amp; VR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sz="900" b="1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Amazon Sumerian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6319878" y="1312005"/>
            <a:ext cx="2031103" cy="1574929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900" b="1" dirty="0" smtClean="0">
                <a:latin typeface="Oracle Sans Light" charset="0"/>
                <a:ea typeface="Oracle Sans Light" charset="0"/>
                <a:cs typeface="Oracle Sans Light" charset="0"/>
              </a:rPr>
              <a:t>Media Services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sz="900" b="1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Elastic 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Transcoder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Kinesis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Video 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Streams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MediaConnect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MediaConvert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MediaLive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MediaPackage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MediaStore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MediaTailor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Elemental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Appliances &amp; Software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  <p:sp>
        <p:nvSpPr>
          <p:cNvPr id="18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6319878" y="2919535"/>
            <a:ext cx="2031103" cy="2122231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900" b="1" dirty="0" smtClean="0">
                <a:latin typeface="Oracle Sans Light" charset="0"/>
                <a:ea typeface="Oracle Sans Light" charset="0"/>
                <a:cs typeface="Oracle Sans Light" charset="0"/>
              </a:rPr>
              <a:t>Machine Learning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sz="900" b="1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Amazon </a:t>
            </a: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SageMaker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Amazon Comprehend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Amazon Forecast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Amazon Lex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Amazon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Machine 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Learning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Amazon Personalize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Amazon Polly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Amazon </a:t>
            </a: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Rekognition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Amazon </a:t>
            </a: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Textract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Amazon Transcribe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Amazon Translate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AWS </a:t>
            </a: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DeepLens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AWS </a:t>
            </a:r>
            <a:r>
              <a:rPr lang="en-US" sz="900" dirty="0" err="1">
                <a:latin typeface="Oracle Sans Light" charset="0"/>
                <a:ea typeface="Oracle Sans Light" charset="0"/>
                <a:cs typeface="Oracle Sans Light" charset="0"/>
              </a:rPr>
              <a:t>DeepRacer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  <p:sp>
        <p:nvSpPr>
          <p:cNvPr id="19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8350981" y="1298316"/>
            <a:ext cx="1453419" cy="2046352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900" b="1" dirty="0" smtClean="0">
                <a:latin typeface="Oracle Sans Light" charset="0"/>
                <a:ea typeface="Oracle Sans Light" charset="0"/>
                <a:cs typeface="Oracle Sans Light" charset="0"/>
              </a:rPr>
              <a:t>Analytics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sz="900" b="1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Athena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EMR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CloudSearch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Elasticsearch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 Service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Kinesis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QuickSight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Data Pipeline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AWS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Data 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Exchange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AWS Glue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AWS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Lake 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Formation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MSK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8350981" y="3132780"/>
            <a:ext cx="1748059" cy="2615184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900" b="1" dirty="0" smtClean="0">
                <a:latin typeface="Oracle Sans Light" charset="0"/>
                <a:ea typeface="Oracle Sans Light" charset="0"/>
                <a:cs typeface="Oracle Sans Light" charset="0"/>
              </a:rPr>
              <a:t>Security, Identity &amp; Compliance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sz="900" b="1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IAM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Resource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Access 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Manager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Cognito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Secrets Manager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GuardDuty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Inspector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Amazon Macie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AWS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Single 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Sign-On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Certificate Manager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Key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Management 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Service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CloudHSM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Directory Service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WAF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&amp; 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Shield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Artifact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Security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Hub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  <p:sp>
        <p:nvSpPr>
          <p:cNvPr id="21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8329848" y="5580520"/>
            <a:ext cx="1731694" cy="656277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900" b="1" dirty="0" smtClean="0">
                <a:latin typeface="Oracle Sans Light" charset="0"/>
                <a:ea typeface="Oracle Sans Light" charset="0"/>
                <a:cs typeface="Oracle Sans Light" charset="0"/>
              </a:rPr>
              <a:t>Game Development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sz="900" b="1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Amazon </a:t>
            </a: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GameLift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  <p:sp>
        <p:nvSpPr>
          <p:cNvPr id="22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10103808" y="1346801"/>
            <a:ext cx="1095234" cy="979686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900" b="1" dirty="0" smtClean="0">
                <a:latin typeface="Oracle Sans Light" charset="0"/>
                <a:ea typeface="Oracle Sans Light" charset="0"/>
                <a:cs typeface="Oracle Sans Light" charset="0"/>
              </a:rPr>
              <a:t>Mobile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sz="900" b="1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AWS 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Amplify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Mobile Hub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AWS AppSync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Device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Farm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  <p:sp>
        <p:nvSpPr>
          <p:cNvPr id="23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10103808" y="2212769"/>
            <a:ext cx="1731694" cy="1193980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900" b="1" dirty="0" smtClean="0">
                <a:latin typeface="Oracle Sans Light" charset="0"/>
                <a:ea typeface="Oracle Sans Light" charset="0"/>
                <a:cs typeface="Oracle Sans Light" charset="0"/>
              </a:rPr>
              <a:t>Application Integration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sz="900" b="1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Step 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Functions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Amazon </a:t>
            </a: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EventBridge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Amazon MQ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Simple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Notification 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Service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Simple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Queue 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Service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SWF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10103807" y="3406749"/>
            <a:ext cx="2021565" cy="754202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900" b="1" dirty="0" smtClean="0">
                <a:latin typeface="Oracle Sans Light" charset="0"/>
                <a:ea typeface="Oracle Sans Light" charset="0"/>
                <a:cs typeface="Oracle Sans Light" charset="0"/>
              </a:rPr>
              <a:t>AWS Cost Management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sz="900" b="1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AWS Cost 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Explorer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AWS Budgets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AWS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Marketplace Subscriptions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2715098" y="4877649"/>
            <a:ext cx="2021565" cy="754202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900" b="1" dirty="0" smtClean="0">
                <a:latin typeface="Oracle Sans Light" charset="0"/>
                <a:ea typeface="Oracle Sans Light" charset="0"/>
                <a:cs typeface="Oracle Sans Light" charset="0"/>
              </a:rPr>
              <a:t>Customer Engagement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sz="900" b="1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Amazon 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Connect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Pinpoint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Simple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Email Service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  <p:sp>
        <p:nvSpPr>
          <p:cNvPr id="26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4442024" y="4969861"/>
            <a:ext cx="1873086" cy="754202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900" b="1" dirty="0" smtClean="0">
                <a:latin typeface="Oracle Sans Light" charset="0"/>
                <a:ea typeface="Oracle Sans Light" charset="0"/>
                <a:cs typeface="Oracle Sans Light" charset="0"/>
              </a:rPr>
              <a:t>Business Applications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sz="900" b="1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Alexa for 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Business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Amazon Chime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WorkMail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  <p:sp>
        <p:nvSpPr>
          <p:cNvPr id="28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10082675" y="4171579"/>
            <a:ext cx="1731694" cy="1651967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900" b="1" dirty="0" smtClean="0">
                <a:latin typeface="Oracle Sans Light" charset="0"/>
                <a:ea typeface="Oracle Sans Light" charset="0"/>
                <a:cs typeface="Oracle Sans Light" charset="0"/>
              </a:rPr>
              <a:t>Internet of Things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sz="900" b="1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>
                <a:latin typeface="Oracle Sans Light" charset="0"/>
                <a:ea typeface="Oracle Sans Light" charset="0"/>
                <a:cs typeface="Oracle Sans Light" charset="0"/>
              </a:rPr>
              <a:t>IoT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 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Core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Amazon </a:t>
            </a: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FreeRTOS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IoT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 1-Click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IoT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 Analytics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IoT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Device 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Defender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IoT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Device 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Management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IoT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 </a:t>
            </a:r>
            <a:r>
              <a:rPr lang="en-US" sz="900" dirty="0" err="1">
                <a:latin typeface="Oracle Sans Light" charset="0"/>
                <a:ea typeface="Oracle Sans Light" charset="0"/>
                <a:cs typeface="Oracle Sans Light" charset="0"/>
              </a:rPr>
              <a:t>EventsIoT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 </a:t>
            </a: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Greengrass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IoT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 </a:t>
            </a: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SiteWise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IoT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 </a:t>
            </a:r>
            <a:r>
              <a:rPr lang="en-US" sz="900" dirty="0">
                <a:latin typeface="Oracle Sans Light" charset="0"/>
                <a:ea typeface="Oracle Sans Light" charset="0"/>
                <a:cs typeface="Oracle Sans Light" charset="0"/>
              </a:rPr>
              <a:t>Things Graph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6328473" y="5120627"/>
            <a:ext cx="2017740" cy="1022447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en-US" sz="900" b="1" dirty="0" smtClean="0">
                <a:latin typeface="Oracle Sans Light" charset="0"/>
                <a:ea typeface="Oracle Sans Light" charset="0"/>
                <a:cs typeface="Oracle Sans Light" charset="0"/>
              </a:rPr>
              <a:t>End User Computing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endParaRPr lang="en-US" sz="900" b="1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WorkSpaces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AppStream</a:t>
            </a:r>
            <a:r>
              <a:rPr lang="en-US" sz="900" dirty="0" smtClean="0">
                <a:latin typeface="Oracle Sans Light" charset="0"/>
                <a:ea typeface="Oracle Sans Light" charset="0"/>
                <a:cs typeface="Oracle Sans Light" charset="0"/>
              </a:rPr>
              <a:t> 2.0</a:t>
            </a: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WorkDocs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  <a:buSzTx/>
            </a:pPr>
            <a:r>
              <a:rPr lang="en-US" sz="900" dirty="0" err="1" smtClean="0">
                <a:latin typeface="Oracle Sans Light" charset="0"/>
                <a:ea typeface="Oracle Sans Light" charset="0"/>
                <a:cs typeface="Oracle Sans Light" charset="0"/>
              </a:rPr>
              <a:t>WorkLink</a:t>
            </a:r>
            <a:endParaRPr lang="en-US" sz="900" dirty="0" smtClean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5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210D3AEF-CB7E-7F45-8FB2-B74A50EA11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Homepage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="" xmlns:a16="http://schemas.microsoft.com/office/drawing/2014/main" id="{FBF08097-C8AC-4C49-81E0-E3CD1AD56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Areas of Comparison</a:t>
            </a:r>
            <a:endParaRPr lang="en-US" cap="none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3AA26AD-60B2-0C4B-B406-28961F4E4E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D53D1CD-AF6F-AB41-A248-F132F08A2B9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>
                    <a:lumMod val="50000"/>
                    <a:alpha val="40000"/>
                  </a:schemeClr>
                </a:solidFill>
              </a:rPr>
              <a:t>2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03309067-4E8F-E243-81FC-305E54A19C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>
                    <a:lumMod val="50000"/>
                    <a:alpha val="40000"/>
                  </a:schemeClr>
                </a:solidFill>
              </a:rPr>
              <a:t>3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F38FF45F-1146-4C49-ACBB-12902DF36C4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>
                    <a:lumMod val="50000"/>
                    <a:alpha val="40000"/>
                  </a:schemeClr>
                </a:solidFill>
              </a:rPr>
              <a:t>4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6A1BBE09-B3BB-D349-9BFE-1FA55951F4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>
                    <a:lumMod val="50000"/>
                    <a:alpha val="40000"/>
                  </a:schemeClr>
                </a:solidFill>
              </a:rPr>
              <a:t>5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="" xmlns:a16="http://schemas.microsoft.com/office/drawing/2014/main" id="{E02C68B2-2A22-6842-AFF5-B86DD32DA028}"/>
              </a:ext>
            </a:extLst>
          </p:cNvPr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rPr lang="en-US" dirty="0">
                <a:solidFill>
                  <a:srgbClr val="4E3629">
                    <a:alpha val="40000"/>
                  </a:srgbClr>
                </a:solidFill>
              </a:rPr>
              <a:t>Support Requests in Header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="" xmlns:a16="http://schemas.microsoft.com/office/drawing/2014/main" id="{FCD5F1C4-4E16-A64E-B002-0F24E841636E}"/>
              </a:ext>
            </a:extLst>
          </p:cNvPr>
          <p:cNvSpPr>
            <a:spLocks noGrp="1"/>
          </p:cNvSpPr>
          <p:nvPr>
            <p:ph type="body" idx="17"/>
          </p:nvPr>
        </p:nvSpPr>
        <p:spPr/>
        <p:txBody>
          <a:bodyPr/>
          <a:lstStyle/>
          <a:p>
            <a:r>
              <a:rPr lang="en-US" dirty="0">
                <a:solidFill>
                  <a:srgbClr val="4E3629">
                    <a:alpha val="40000"/>
                  </a:srgbClr>
                </a:solidFill>
              </a:rPr>
              <a:t>Support Request Dropdowns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="" xmlns:a16="http://schemas.microsoft.com/office/drawing/2014/main" id="{8CF77E92-6B2E-9F46-A561-D71CB6740DDD}"/>
              </a:ext>
            </a:extLst>
          </p:cNvPr>
          <p:cNvSpPr>
            <a:spLocks noGrp="1"/>
          </p:cNvSpPr>
          <p:nvPr>
            <p:ph type="body" idx="18"/>
          </p:nvPr>
        </p:nvSpPr>
        <p:spPr/>
        <p:txBody>
          <a:bodyPr/>
          <a:lstStyle/>
          <a:p>
            <a:r>
              <a:rPr lang="en-US" dirty="0">
                <a:solidFill>
                  <a:srgbClr val="4E3629">
                    <a:alpha val="40000"/>
                  </a:srgbClr>
                </a:solidFill>
              </a:rPr>
              <a:t>Support Requests List View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="" xmlns:a16="http://schemas.microsoft.com/office/drawing/2014/main" id="{B78BB0D7-6780-E54D-BCBA-9FC4E88F1A6A}"/>
              </a:ext>
            </a:extLst>
          </p:cNvPr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r>
              <a:rPr lang="en-US" dirty="0">
                <a:solidFill>
                  <a:srgbClr val="4E3629">
                    <a:alpha val="40000"/>
                  </a:srgbClr>
                </a:solidFill>
              </a:rPr>
              <a:t>Support Request Detail View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="" xmlns:a16="http://schemas.microsoft.com/office/drawing/2014/main" id="{B3314F86-522F-4C69-BAB3-BDB0C99DBC3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 dirty="0"/>
              <a:t>Confidential – © 2019 Oracle </a:t>
            </a:r>
            <a:r>
              <a:rPr lang="en-US" dirty="0" smtClean="0"/>
              <a:t>Internal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AD988BF4-4D5C-D546-B5F1-A6E4D35B43BD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>
          <a:xfrm>
            <a:off x="768096" y="6272784"/>
            <a:ext cx="386443" cy="272377"/>
          </a:xfrm>
        </p:spPr>
        <p:txBody>
          <a:bodyPr/>
          <a:lstStyle/>
          <a:p>
            <a:fld id="{7C371504-33D9-B044-8C50-620C44A06CB1}" type="slidenum">
              <a:rPr lang="en-US" b="0" smtClean="0">
                <a:solidFill>
                  <a:schemeClr val="tx1"/>
                </a:solidFill>
                <a:latin typeface="Georgia" charset="0"/>
                <a:ea typeface="Georgia" charset="0"/>
                <a:cs typeface="Georgia" charset="0"/>
              </a:rPr>
              <a:pPr/>
              <a:t>3</a:t>
            </a:fld>
            <a:endParaRPr lang="en-US" b="0" dirty="0">
              <a:solidFill>
                <a:schemeClr val="tx1"/>
              </a:solidFill>
              <a:latin typeface="Georgia" charset="0"/>
              <a:ea typeface="Georgia" charset="0"/>
              <a:cs typeface="Georgi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29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7CAD22-833A-BB4A-90D2-9BCAA319B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AWS Management Console</a:t>
            </a:r>
            <a:endParaRPr lang="en-US" cap="non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470FD5E-5909-4FC8-9BD0-6F7901A902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Confidential – © 2019 Oracle </a:t>
            </a:r>
            <a:r>
              <a:rPr lang="en-US" dirty="0" smtClean="0"/>
              <a:t>Internal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9E8530A-883F-E944-B205-7A536F19D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68096" y="6295597"/>
            <a:ext cx="386443" cy="253523"/>
          </a:xfrm>
        </p:spPr>
        <p:txBody>
          <a:bodyPr/>
          <a:lstStyle/>
          <a:p>
            <a:fld id="{7C371504-33D9-B044-8C50-620C44A06CB1}" type="slidenum">
              <a:rPr lang="en-US" b="0" smtClean="0">
                <a:solidFill>
                  <a:schemeClr val="tx1"/>
                </a:solidFill>
                <a:latin typeface="Georgia" charset="0"/>
                <a:ea typeface="Georgia" charset="0"/>
                <a:cs typeface="Georgia" charset="0"/>
              </a:rPr>
              <a:pPr/>
              <a:t>4</a:t>
            </a:fld>
            <a:endParaRPr lang="en-US" b="0" dirty="0">
              <a:solidFill>
                <a:schemeClr val="tx1"/>
              </a:solidFill>
              <a:latin typeface="Georgia" charset="0"/>
              <a:ea typeface="Georgia" charset="0"/>
              <a:cs typeface="Georgia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811" y="1894035"/>
            <a:ext cx="7885710" cy="4111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16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7CAD22-833A-BB4A-90D2-9BCAA319B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Oracle Cloud Console</a:t>
            </a:r>
            <a:endParaRPr lang="en-US" cap="non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470FD5E-5909-4FC8-9BD0-6F7901A902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Confidential – © 2019 Oracle </a:t>
            </a:r>
            <a:r>
              <a:rPr lang="en-US" dirty="0" smtClean="0"/>
              <a:t>Internal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9E8530A-883F-E944-B205-7A536F19D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68096" y="6295597"/>
            <a:ext cx="386443" cy="253523"/>
          </a:xfrm>
        </p:spPr>
        <p:txBody>
          <a:bodyPr/>
          <a:lstStyle/>
          <a:p>
            <a:fld id="{7C371504-33D9-B044-8C50-620C44A06CB1}" type="slidenum">
              <a:rPr lang="en-US" b="0" smtClean="0">
                <a:solidFill>
                  <a:schemeClr val="tx1"/>
                </a:solidFill>
                <a:latin typeface="Georgia" charset="0"/>
                <a:ea typeface="Georgia" charset="0"/>
                <a:cs typeface="Georgia" charset="0"/>
              </a:rPr>
              <a:pPr/>
              <a:t>5</a:t>
            </a:fld>
            <a:endParaRPr lang="en-US" b="0" dirty="0">
              <a:solidFill>
                <a:schemeClr val="tx1"/>
              </a:solidFill>
              <a:latin typeface="Georgia" charset="0"/>
              <a:ea typeface="Georgia" charset="0"/>
              <a:cs typeface="Georgia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9973" y="1898339"/>
            <a:ext cx="7889378" cy="410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79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7CAD22-833A-BB4A-90D2-9BCAA319B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First Impressions </a:t>
            </a:r>
            <a:r>
              <a:rPr lang="mr-IN" cap="none" dirty="0" smtClean="0"/>
              <a:t>–</a:t>
            </a:r>
            <a:r>
              <a:rPr lang="en-US" cap="none" dirty="0" smtClean="0"/>
              <a:t> Home Page</a:t>
            </a:r>
            <a:endParaRPr lang="en-US" cap="non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470FD5E-5909-4FC8-9BD0-6F7901A902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Confidential – © 2019 Oracle </a:t>
            </a:r>
            <a:r>
              <a:rPr lang="en-US" dirty="0" smtClean="0"/>
              <a:t>Internal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9E8530A-883F-E944-B205-7A536F19D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68096" y="6295597"/>
            <a:ext cx="386443" cy="253523"/>
          </a:xfrm>
        </p:spPr>
        <p:txBody>
          <a:bodyPr/>
          <a:lstStyle/>
          <a:p>
            <a:fld id="{7C371504-33D9-B044-8C50-620C44A06CB1}" type="slidenum">
              <a:rPr lang="en-US" b="0" smtClean="0">
                <a:solidFill>
                  <a:schemeClr val="tx1"/>
                </a:solidFill>
                <a:latin typeface="Georgia" charset="0"/>
                <a:ea typeface="Georgia" charset="0"/>
                <a:cs typeface="Georgia" charset="0"/>
              </a:rPr>
              <a:pPr/>
              <a:t>6</a:t>
            </a:fld>
            <a:endParaRPr lang="en-US" b="0" dirty="0">
              <a:solidFill>
                <a:schemeClr val="tx1"/>
              </a:solidFill>
              <a:latin typeface="Georgia" charset="0"/>
              <a:ea typeface="Georgia" charset="0"/>
              <a:cs typeface="Georgia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768095" y="2288559"/>
            <a:ext cx="9887835" cy="3360372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Oracle Sans Light" charset="0"/>
                <a:ea typeface="Oracle Sans Light" charset="0"/>
                <a:cs typeface="Oracle Sans Light" charset="0"/>
              </a:rPr>
              <a:t>On first glance, AWS feels a bit too cluttered and (for lack of a better word) bragging, showing too many options for things you can do with their service not suggesting a clear path forward.</a:t>
            </a:r>
          </a:p>
          <a:p>
            <a:r>
              <a:rPr lang="en-US" dirty="0" smtClean="0">
                <a:latin typeface="Oracle Sans Light" charset="0"/>
                <a:ea typeface="Oracle Sans Light" charset="0"/>
                <a:cs typeface="Oracle Sans Light" charset="0"/>
              </a:rPr>
              <a:t>Oracle Cloud Console has a clearer hierarchy which gives clear and concise suggestions for moving forward. </a:t>
            </a:r>
          </a:p>
          <a:p>
            <a:r>
              <a:rPr lang="en-US" dirty="0" smtClean="0">
                <a:latin typeface="Oracle Sans Light" charset="0"/>
                <a:ea typeface="Oracle Sans Light" charset="0"/>
                <a:cs typeface="Oracle Sans Light" charset="0"/>
              </a:rPr>
              <a:t>Oracle Cloud Console also has a status indicator which feels more present. AWS is more concerned with actionable choices (which overwhelm) and education.</a:t>
            </a:r>
          </a:p>
        </p:txBody>
      </p:sp>
    </p:spTree>
    <p:extLst>
      <p:ext uri="{BB962C8B-B14F-4D97-AF65-F5344CB8AC3E}">
        <p14:creationId xmlns:p14="http://schemas.microsoft.com/office/powerpoint/2010/main" val="182668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7CAD22-833A-BB4A-90D2-9BCAA319B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Suggested Usability Test Actions</a:t>
            </a:r>
            <a:endParaRPr lang="en-US" cap="non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470FD5E-5909-4FC8-9BD0-6F7901A902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Confidential – © 2019 Oracle </a:t>
            </a:r>
            <a:r>
              <a:rPr lang="en-US" dirty="0" smtClean="0"/>
              <a:t>Internal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9E8530A-883F-E944-B205-7A536F19D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68096" y="6295597"/>
            <a:ext cx="386443" cy="253523"/>
          </a:xfrm>
        </p:spPr>
        <p:txBody>
          <a:bodyPr/>
          <a:lstStyle/>
          <a:p>
            <a:fld id="{7C371504-33D9-B044-8C50-620C44A06CB1}" type="slidenum">
              <a:rPr lang="en-US" b="0" smtClean="0">
                <a:solidFill>
                  <a:schemeClr val="tx1"/>
                </a:solidFill>
                <a:latin typeface="Georgia" charset="0"/>
                <a:ea typeface="Georgia" charset="0"/>
                <a:cs typeface="Georgia" charset="0"/>
              </a:rPr>
              <a:pPr/>
              <a:t>7</a:t>
            </a:fld>
            <a:endParaRPr lang="en-US" b="0" dirty="0">
              <a:solidFill>
                <a:schemeClr val="tx1"/>
              </a:solidFill>
              <a:latin typeface="Georgia" charset="0"/>
              <a:ea typeface="Georgia" charset="0"/>
              <a:cs typeface="Georgia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768095" y="2288559"/>
            <a:ext cx="9887835" cy="3360372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Oracle Sans Light" charset="0"/>
                <a:ea typeface="Oracle Sans Light" charset="0"/>
                <a:cs typeface="Oracle Sans Light" charset="0"/>
              </a:rPr>
              <a:t>Ask perception of quality. Does one homepage feel more organized than the other?</a:t>
            </a:r>
          </a:p>
          <a:p>
            <a:r>
              <a:rPr lang="en-US" dirty="0" smtClean="0">
                <a:latin typeface="Oracle Sans Light" charset="0"/>
                <a:ea typeface="Oracle Sans Light" charset="0"/>
                <a:cs typeface="Oracle Sans Light" charset="0"/>
              </a:rPr>
              <a:t>Give user a task, for example, create new virtual machine. Judge user’s speed, perception of speed and quality of result upon completing task.</a:t>
            </a:r>
          </a:p>
          <a:p>
            <a:r>
              <a:rPr lang="en-US" dirty="0" smtClean="0">
                <a:latin typeface="Oracle Sans Light" charset="0"/>
                <a:ea typeface="Oracle Sans Light" charset="0"/>
                <a:cs typeface="Oracle Sans Light" charset="0"/>
              </a:rPr>
              <a:t>Identify areas of dismissal, why did the user dismiss this area and was the area’s information dismissal an acceptable user reaction.</a:t>
            </a:r>
          </a:p>
          <a:p>
            <a:r>
              <a:rPr lang="en-US" dirty="0" smtClean="0">
                <a:latin typeface="Oracle Sans Light" charset="0"/>
                <a:ea typeface="Oracle Sans Light" charset="0"/>
                <a:cs typeface="Oracle Sans Light" charset="0"/>
              </a:rPr>
              <a:t>Suggest 5 person usability test with script alternating AWS and Console first with emphasis on perceived quality, actual speed of task, perceived speed of task.</a:t>
            </a:r>
            <a:endParaRPr lang="en-US" dirty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182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FBF08097-C8AC-4C49-81E0-E3CD1AD56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Areas of Comparison</a:t>
            </a:r>
            <a:endParaRPr lang="en-US" cap="none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3AA26AD-60B2-0C4B-B406-28961F4E4E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50000"/>
                    <a:alpha val="40000"/>
                  </a:schemeClr>
                </a:solidFill>
              </a:rPr>
              <a:t>1</a:t>
            </a:r>
            <a:endParaRPr lang="en-US" dirty="0">
              <a:solidFill>
                <a:schemeClr val="accent2">
                  <a:lumMod val="50000"/>
                  <a:alpha val="40000"/>
                </a:schemeClr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D53D1CD-AF6F-AB41-A248-F132F08A2B9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03309067-4E8F-E243-81FC-305E54A19C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>
                    <a:lumMod val="50000"/>
                    <a:alpha val="40000"/>
                  </a:schemeClr>
                </a:solidFill>
              </a:rPr>
              <a:t>3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F38FF45F-1146-4C49-ACBB-12902DF36C4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>
                    <a:lumMod val="50000"/>
                    <a:alpha val="40000"/>
                  </a:schemeClr>
                </a:solidFill>
              </a:rPr>
              <a:t>4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6A1BBE09-B3BB-D349-9BFE-1FA55951F4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>
                    <a:lumMod val="50000"/>
                    <a:alpha val="40000"/>
                  </a:schemeClr>
                </a:solidFill>
              </a:rPr>
              <a:t>5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="" xmlns:a16="http://schemas.microsoft.com/office/drawing/2014/main" id="{E02C68B2-2A22-6842-AFF5-B86DD32DA028}"/>
              </a:ext>
            </a:extLst>
          </p:cNvPr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rPr lang="en-US" dirty="0"/>
              <a:t>Support Requests in Header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="" xmlns:a16="http://schemas.microsoft.com/office/drawing/2014/main" id="{FCD5F1C4-4E16-A64E-B002-0F24E841636E}"/>
              </a:ext>
            </a:extLst>
          </p:cNvPr>
          <p:cNvSpPr>
            <a:spLocks noGrp="1"/>
          </p:cNvSpPr>
          <p:nvPr>
            <p:ph type="body" idx="17"/>
          </p:nvPr>
        </p:nvSpPr>
        <p:spPr/>
        <p:txBody>
          <a:bodyPr/>
          <a:lstStyle/>
          <a:p>
            <a:r>
              <a:rPr lang="en-US" dirty="0">
                <a:solidFill>
                  <a:srgbClr val="4E3629">
                    <a:alpha val="40000"/>
                  </a:srgbClr>
                </a:solidFill>
              </a:rPr>
              <a:t>Support Request Dropdowns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="" xmlns:a16="http://schemas.microsoft.com/office/drawing/2014/main" id="{8CF77E92-6B2E-9F46-A561-D71CB6740DDD}"/>
              </a:ext>
            </a:extLst>
          </p:cNvPr>
          <p:cNvSpPr>
            <a:spLocks noGrp="1"/>
          </p:cNvSpPr>
          <p:nvPr>
            <p:ph type="body" idx="18"/>
          </p:nvPr>
        </p:nvSpPr>
        <p:spPr/>
        <p:txBody>
          <a:bodyPr/>
          <a:lstStyle/>
          <a:p>
            <a:r>
              <a:rPr lang="en-US" dirty="0">
                <a:solidFill>
                  <a:srgbClr val="4E3629">
                    <a:alpha val="40000"/>
                  </a:srgbClr>
                </a:solidFill>
              </a:rPr>
              <a:t>Support Requests List View</a:t>
            </a:r>
          </a:p>
          <a:p>
            <a:endParaRPr lang="en-US" dirty="0">
              <a:solidFill>
                <a:srgbClr val="4E3629">
                  <a:alpha val="40000"/>
                </a:srgbClr>
              </a:solidFill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="" xmlns:a16="http://schemas.microsoft.com/office/drawing/2014/main" id="{B78BB0D7-6780-E54D-BCBA-9FC4E88F1A6A}"/>
              </a:ext>
            </a:extLst>
          </p:cNvPr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r>
              <a:rPr lang="en-US" dirty="0">
                <a:solidFill>
                  <a:srgbClr val="4E3629">
                    <a:alpha val="40000"/>
                  </a:srgbClr>
                </a:solidFill>
              </a:rPr>
              <a:t>Support Request Detail View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="" xmlns:a16="http://schemas.microsoft.com/office/drawing/2014/main" id="{B3314F86-522F-4C69-BAB3-BDB0C99DBC3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 dirty="0"/>
              <a:t>Confidential – © 2019 Oracle </a:t>
            </a:r>
            <a:r>
              <a:rPr lang="en-US" dirty="0" smtClean="0"/>
              <a:t>Internal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AD988BF4-4D5C-D546-B5F1-A6E4D35B43BD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>
          <a:xfrm>
            <a:off x="768096" y="6272784"/>
            <a:ext cx="386443" cy="272377"/>
          </a:xfrm>
        </p:spPr>
        <p:txBody>
          <a:bodyPr/>
          <a:lstStyle/>
          <a:p>
            <a:fld id="{7C371504-33D9-B044-8C50-620C44A06CB1}" type="slidenum">
              <a:rPr lang="en-US" b="0" smtClean="0">
                <a:solidFill>
                  <a:schemeClr val="tx1"/>
                </a:solidFill>
                <a:latin typeface="Georgia" charset="0"/>
                <a:ea typeface="Georgia" charset="0"/>
                <a:cs typeface="Georgia" charset="0"/>
              </a:rPr>
              <a:pPr/>
              <a:t>8</a:t>
            </a:fld>
            <a:endParaRPr lang="en-US" b="0" dirty="0">
              <a:solidFill>
                <a:schemeClr val="tx1"/>
              </a:solidFill>
              <a:latin typeface="Georgia" charset="0"/>
              <a:ea typeface="Georgia" charset="0"/>
              <a:cs typeface="Georgia" charset="0"/>
            </a:endParaRPr>
          </a:p>
        </p:txBody>
      </p:sp>
      <p:sp>
        <p:nvSpPr>
          <p:cNvPr id="17" name="Text Placeholder 10">
            <a:extLst>
              <a:ext uri="{FF2B5EF4-FFF2-40B4-BE49-F238E27FC236}">
                <a16:creationId xmlns="" xmlns:a16="http://schemas.microsoft.com/office/drawing/2014/main" id="{FCD5F1C4-4E16-A64E-B002-0F24E841636E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2064470" y="2302995"/>
            <a:ext cx="8814062" cy="395562"/>
          </a:xfrm>
        </p:spPr>
        <p:txBody>
          <a:bodyPr/>
          <a:lstStyle/>
          <a:p>
            <a:r>
              <a:rPr lang="en-US" dirty="0" smtClean="0">
                <a:solidFill>
                  <a:srgbClr val="4E3629">
                    <a:alpha val="40000"/>
                  </a:srgbClr>
                </a:solidFill>
              </a:rPr>
              <a:t>Homepage</a:t>
            </a:r>
            <a:endParaRPr lang="en-US" dirty="0">
              <a:solidFill>
                <a:srgbClr val="4E3629">
                  <a:alpha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910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1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7CAD22-833A-BB4A-90D2-9BCAA319B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Focusing on Support</a:t>
            </a:r>
            <a:endParaRPr lang="en-US" cap="non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470FD5E-5909-4FC8-9BD0-6F7901A902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Confidential – © 2019 Oracle </a:t>
            </a:r>
            <a:r>
              <a:rPr lang="en-US" dirty="0" smtClean="0"/>
              <a:t>Internal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9E8530A-883F-E944-B205-7A536F19D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68096" y="6295597"/>
            <a:ext cx="386443" cy="253523"/>
          </a:xfrm>
        </p:spPr>
        <p:txBody>
          <a:bodyPr/>
          <a:lstStyle/>
          <a:p>
            <a:fld id="{7C371504-33D9-B044-8C50-620C44A06CB1}" type="slidenum">
              <a:rPr lang="en-US" b="0" smtClean="0">
                <a:solidFill>
                  <a:schemeClr val="tx1"/>
                </a:solidFill>
                <a:latin typeface="Georgia" charset="0"/>
                <a:ea typeface="Georgia" charset="0"/>
                <a:cs typeface="Georgia" charset="0"/>
              </a:rPr>
              <a:pPr/>
              <a:t>9</a:t>
            </a:fld>
            <a:endParaRPr lang="en-US" b="0" dirty="0">
              <a:solidFill>
                <a:schemeClr val="tx1"/>
              </a:solidFill>
              <a:latin typeface="Georgia" charset="0"/>
              <a:ea typeface="Georgia" charset="0"/>
              <a:cs typeface="Georgia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656063" y="3406717"/>
            <a:ext cx="4690737" cy="2516958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Oracle Cloud Console opts for iconography. This is a plus in internationalization but is less clear which symbol contains which navigation. </a:t>
            </a:r>
          </a:p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Each icon’s purpose is easily discoverable but not necessarily intuitive. </a:t>
            </a:r>
          </a:p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User investigation is required to know for sure.</a:t>
            </a:r>
            <a:endParaRPr lang="en-US" sz="1800" dirty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95893"/>
            <a:ext cx="5369466" cy="6845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51" y="2395893"/>
            <a:ext cx="6762751" cy="68744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453370" y="1998725"/>
            <a:ext cx="2462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Oracle Sans Semi" charset="0"/>
                <a:ea typeface="Oracle Sans Semi" charset="0"/>
                <a:cs typeface="Oracle Sans Semi" charset="0"/>
              </a:rPr>
              <a:t>Oracle Cloud Console</a:t>
            </a:r>
            <a:endParaRPr lang="en-US" b="1" dirty="0">
              <a:latin typeface="Oracle Sans Semi" charset="0"/>
              <a:ea typeface="Oracle Sans Semi" charset="0"/>
              <a:cs typeface="Oracle Sans Semi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38258" y="1998725"/>
            <a:ext cx="25447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Oracle Sans Semi" charset="0"/>
                <a:ea typeface="Oracle Sans Semi" charset="0"/>
                <a:cs typeface="Oracle Sans Semi" charset="0"/>
              </a:rPr>
              <a:t>Amazon Web Services</a:t>
            </a:r>
            <a:endParaRPr lang="en-US" b="1" dirty="0">
              <a:latin typeface="Oracle Sans Semi" charset="0"/>
              <a:ea typeface="Oracle Sans Semi" charset="0"/>
              <a:cs typeface="Oracle Sans Semi" charset="0"/>
            </a:endParaRPr>
          </a:p>
        </p:txBody>
      </p:sp>
      <p:sp>
        <p:nvSpPr>
          <p:cNvPr id="11" name="Text Placeholder 2">
            <a:extLst>
              <a:ext uri="{FF2B5EF4-FFF2-40B4-BE49-F238E27FC236}">
                <a16:creationId xmlns="" xmlns:a16="http://schemas.microsoft.com/office/drawing/2014/main" id="{88AAA16C-54BF-174C-8527-B9D30E0F99EA}"/>
              </a:ext>
            </a:extLst>
          </p:cNvPr>
          <p:cNvSpPr txBox="1">
            <a:spLocks/>
          </p:cNvSpPr>
          <p:nvPr/>
        </p:nvSpPr>
        <p:spPr>
          <a:xfrm>
            <a:off x="6465257" y="3406717"/>
            <a:ext cx="4690737" cy="2516958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AWS opts for named navigation. This is clearer to the user and relies less on discoverability, however, internationalization will require more investigations for fit.</a:t>
            </a:r>
          </a:p>
          <a:p>
            <a:r>
              <a:rPr lang="en-US" sz="1800" dirty="0" smtClean="0">
                <a:latin typeface="Oracle Sans Light" charset="0"/>
                <a:ea typeface="Oracle Sans Light" charset="0"/>
                <a:cs typeface="Oracle Sans Light" charset="0"/>
              </a:rPr>
              <a:t>Support dropdown is clearly labeled and the user’s expectations are managed better as they are informed what content that dropdown will have. </a:t>
            </a:r>
            <a:endParaRPr lang="en-US" sz="1800" dirty="0">
              <a:latin typeface="Oracle Sans Light" charset="0"/>
              <a:ea typeface="Oracle Sans Light" charset="0"/>
              <a:cs typeface="Oracle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10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Wood Type</Template>
  <TotalTime>19018</TotalTime>
  <Words>1763</Words>
  <Application>Microsoft Macintosh PowerPoint</Application>
  <PresentationFormat>Widescreen</PresentationFormat>
  <Paragraphs>366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6" baseType="lpstr">
      <vt:lpstr>Calibri</vt:lpstr>
      <vt:lpstr>Georgia</vt:lpstr>
      <vt:lpstr>Oracle Sans</vt:lpstr>
      <vt:lpstr>Oracle Sans Light</vt:lpstr>
      <vt:lpstr>Oracle Sans Semi</vt:lpstr>
      <vt:lpstr>Rockwell</vt:lpstr>
      <vt:lpstr>Rockwell Condensed</vt:lpstr>
      <vt:lpstr>Rockwell Extra Bold</vt:lpstr>
      <vt:lpstr>Wingdings</vt:lpstr>
      <vt:lpstr>Arial</vt:lpstr>
      <vt:lpstr>Wood Type</vt:lpstr>
      <vt:lpstr>PowerPoint Presentation</vt:lpstr>
      <vt:lpstr>Amazon Web Services</vt:lpstr>
      <vt:lpstr>Areas of Comparison</vt:lpstr>
      <vt:lpstr>AWS Management Console</vt:lpstr>
      <vt:lpstr>Oracle Cloud Console</vt:lpstr>
      <vt:lpstr>First Impressions – Home Page</vt:lpstr>
      <vt:lpstr>Suggested Usability Test Actions</vt:lpstr>
      <vt:lpstr>Areas of Comparison</vt:lpstr>
      <vt:lpstr>Focusing on Support</vt:lpstr>
      <vt:lpstr>Suggested Usability Test Actions</vt:lpstr>
      <vt:lpstr>Areas of Comparison</vt:lpstr>
      <vt:lpstr>Oracle Cloud Console Support Dropdown</vt:lpstr>
      <vt:lpstr>Amazon Web Services Support Dropdown</vt:lpstr>
      <vt:lpstr>Suggested Usability Test Actions</vt:lpstr>
      <vt:lpstr>Areas of Comparison</vt:lpstr>
      <vt:lpstr>AWS Support Center</vt:lpstr>
      <vt:lpstr>Oracle Cloud Console Support Requests List</vt:lpstr>
      <vt:lpstr>Suggested Usability Test Actions</vt:lpstr>
      <vt:lpstr>Areas of Comparison</vt:lpstr>
      <vt:lpstr>AWS Support Center Ticket Details</vt:lpstr>
      <vt:lpstr>AWS Support Center Ticket Details</vt:lpstr>
      <vt:lpstr>Suggested Usability Test Actions</vt:lpstr>
      <vt:lpstr>Summary – Heuristic Analysis Notes</vt:lpstr>
      <vt:lpstr>PowerPoint Presentation</vt:lpstr>
      <vt:lpstr>Addendum: List of APIs (142)</vt:lpstr>
    </vt:vector>
  </TitlesOfParts>
  <Company/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39</cp:revision>
  <dcterms:created xsi:type="dcterms:W3CDTF">2019-10-23T19:40:13Z</dcterms:created>
  <dcterms:modified xsi:type="dcterms:W3CDTF">2019-11-14T22:52:44Z</dcterms:modified>
</cp:coreProperties>
</file>